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diagrams/drawing1.xml" ContentType="application/vnd.ms-office.drawingml.diagramDrawing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51" r:id="rId2"/>
  </p:sldMasterIdLst>
  <p:notesMasterIdLst>
    <p:notesMasterId r:id="rId35"/>
  </p:notesMasterIdLst>
  <p:handoutMasterIdLst>
    <p:handoutMasterId r:id="rId36"/>
  </p:handoutMasterIdLst>
  <p:sldIdLst>
    <p:sldId id="256" r:id="rId3"/>
    <p:sldId id="260" r:id="rId4"/>
    <p:sldId id="262" r:id="rId5"/>
    <p:sldId id="263" r:id="rId6"/>
    <p:sldId id="265" r:id="rId7"/>
    <p:sldId id="268" r:id="rId8"/>
    <p:sldId id="266" r:id="rId9"/>
    <p:sldId id="294" r:id="rId10"/>
    <p:sldId id="267" r:id="rId11"/>
    <p:sldId id="261" r:id="rId12"/>
    <p:sldId id="306" r:id="rId13"/>
    <p:sldId id="297" r:id="rId14"/>
    <p:sldId id="277" r:id="rId15"/>
    <p:sldId id="298" r:id="rId16"/>
    <p:sldId id="276" r:id="rId17"/>
    <p:sldId id="275" r:id="rId18"/>
    <p:sldId id="279" r:id="rId19"/>
    <p:sldId id="305" r:id="rId20"/>
    <p:sldId id="301" r:id="rId21"/>
    <p:sldId id="302" r:id="rId22"/>
    <p:sldId id="290" r:id="rId23"/>
    <p:sldId id="304" r:id="rId24"/>
    <p:sldId id="288" r:id="rId25"/>
    <p:sldId id="299" r:id="rId26"/>
    <p:sldId id="287" r:id="rId27"/>
    <p:sldId id="307" r:id="rId28"/>
    <p:sldId id="284" r:id="rId29"/>
    <p:sldId id="285" r:id="rId30"/>
    <p:sldId id="282" r:id="rId31"/>
    <p:sldId id="293" r:id="rId32"/>
    <p:sldId id="291" r:id="rId33"/>
    <p:sldId id="292" r:id="rId34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3B3B3"/>
    <a:srgbClr val="800000"/>
    <a:srgbClr val="00408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3838" autoAdjust="0"/>
    <p:restoredTop sz="99096" autoAdjust="0"/>
  </p:normalViewPr>
  <p:slideViewPr>
    <p:cSldViewPr>
      <p:cViewPr varScale="1">
        <p:scale>
          <a:sx n="45" d="100"/>
          <a:sy n="45" d="100"/>
        </p:scale>
        <p:origin x="-152" y="-79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1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C19C3-19EC-4E14-BFC1-ED884C7ECC4C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5A9557-2F54-47B6-8E44-2496D94D32FC}">
      <dgm:prSet phldrT="[Text]"/>
      <dgm:spPr>
        <a:solidFill>
          <a:srgbClr val="004080"/>
        </a:solidFill>
      </dgm:spPr>
      <dgm:t>
        <a:bodyPr/>
        <a:lstStyle/>
        <a:p>
          <a:r>
            <a:rPr lang="en-US" dirty="0" smtClean="0"/>
            <a:t>1: Initial Phase</a:t>
          </a:r>
          <a:endParaRPr lang="en-US" dirty="0"/>
        </a:p>
      </dgm:t>
    </dgm:pt>
    <dgm:pt modelId="{1908B125-CCF3-431E-BBD1-58439E7D73B9}" type="parTrans" cxnId="{C80F1182-0BF2-4B64-9E09-7DD854B42DEF}">
      <dgm:prSet/>
      <dgm:spPr/>
      <dgm:t>
        <a:bodyPr/>
        <a:lstStyle/>
        <a:p>
          <a:endParaRPr lang="en-US"/>
        </a:p>
      </dgm:t>
    </dgm:pt>
    <dgm:pt modelId="{7042A349-8356-4B1D-8D6F-81E77AD9D234}" type="sibTrans" cxnId="{C80F1182-0BF2-4B64-9E09-7DD854B42DEF}">
      <dgm:prSet/>
      <dgm:spPr/>
      <dgm:t>
        <a:bodyPr/>
        <a:lstStyle/>
        <a:p>
          <a:endParaRPr lang="en-US"/>
        </a:p>
      </dgm:t>
    </dgm:pt>
    <dgm:pt modelId="{2770EB03-D0B2-4CAD-ABC1-0B07EED2ED3D}">
      <dgm:prSet custT="1"/>
      <dgm:spPr/>
      <dgm:t>
        <a:bodyPr/>
        <a:lstStyle/>
        <a:p>
          <a:pPr algn="l" rtl="0"/>
          <a:r>
            <a:rPr lang="en-GB" sz="3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Understand Data, ETL and Analytical/Reporting &amp; roadmap requirements</a:t>
          </a:r>
          <a:endParaRPr lang="en-US" sz="3200" b="0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gm:t>
    </dgm:pt>
    <dgm:pt modelId="{E91D77E7-09C4-4109-8E12-9474E8F9D128}" type="parTrans" cxnId="{FE913EB4-4D91-4669-9752-876068C56D4B}">
      <dgm:prSet/>
      <dgm:spPr/>
      <dgm:t>
        <a:bodyPr/>
        <a:lstStyle/>
        <a:p>
          <a:endParaRPr lang="en-US"/>
        </a:p>
      </dgm:t>
    </dgm:pt>
    <dgm:pt modelId="{CAE11ACF-4A44-4EB3-BBC5-6E0627C32C37}" type="sibTrans" cxnId="{FE913EB4-4D91-4669-9752-876068C56D4B}">
      <dgm:prSet/>
      <dgm:spPr/>
      <dgm:t>
        <a:bodyPr/>
        <a:lstStyle/>
        <a:p>
          <a:endParaRPr lang="en-US"/>
        </a:p>
      </dgm:t>
    </dgm:pt>
    <dgm:pt modelId="{AB186990-3C48-432D-B07C-49BE14472849}">
      <dgm:prSet phldrT="[Text]"/>
      <dgm:spPr>
        <a:solidFill>
          <a:srgbClr val="004080"/>
        </a:solidFill>
      </dgm:spPr>
      <dgm:t>
        <a:bodyPr/>
        <a:lstStyle/>
        <a:p>
          <a:r>
            <a:rPr lang="en-US" dirty="0" smtClean="0"/>
            <a:t>2: Finalize POC Candidates</a:t>
          </a:r>
          <a:endParaRPr lang="en-US" dirty="0"/>
        </a:p>
      </dgm:t>
    </dgm:pt>
    <dgm:pt modelId="{50AFFD04-3437-4EFD-B6EF-459F76069590}" type="parTrans" cxnId="{A86F2E79-25E7-4E7A-BE2B-2F21094952EC}">
      <dgm:prSet/>
      <dgm:spPr/>
      <dgm:t>
        <a:bodyPr/>
        <a:lstStyle/>
        <a:p>
          <a:endParaRPr lang="en-US"/>
        </a:p>
      </dgm:t>
    </dgm:pt>
    <dgm:pt modelId="{AB1D2ADB-5D1C-4A11-AF3B-ADCD304A0E56}" type="sibTrans" cxnId="{A86F2E79-25E7-4E7A-BE2B-2F21094952EC}">
      <dgm:prSet/>
      <dgm:spPr/>
      <dgm:t>
        <a:bodyPr/>
        <a:lstStyle/>
        <a:p>
          <a:endParaRPr lang="en-US"/>
        </a:p>
      </dgm:t>
    </dgm:pt>
    <dgm:pt modelId="{C5077172-7457-4889-9730-46D5B596DAD0}">
      <dgm:prSet phldrT="[Text]" custT="1"/>
      <dgm:spPr/>
      <dgm:t>
        <a:bodyPr/>
        <a:lstStyle/>
        <a:p>
          <a:pPr algn="l"/>
          <a:r>
            <a:rPr lang="en-US" sz="3200" b="0" dirty="0" smtClean="0">
              <a:solidFill>
                <a:srgbClr val="595959"/>
              </a:solidFill>
              <a:latin typeface="Arial"/>
              <a:cs typeface="Arial"/>
            </a:rPr>
            <a:t>Compare and recommend short list of candidates after detailed evaluation including vendor meetings</a:t>
          </a:r>
          <a:endParaRPr lang="en-US" sz="3200" b="0" dirty="0">
            <a:solidFill>
              <a:srgbClr val="595959"/>
            </a:solidFill>
            <a:latin typeface="Arial"/>
            <a:cs typeface="Arial"/>
          </a:endParaRPr>
        </a:p>
      </dgm:t>
    </dgm:pt>
    <dgm:pt modelId="{4C4E3F03-7FDE-4BBF-962E-C014A1C260DE}" type="parTrans" cxnId="{AEC98405-1112-4B3C-89D4-8BC365EAFBED}">
      <dgm:prSet/>
      <dgm:spPr/>
      <dgm:t>
        <a:bodyPr/>
        <a:lstStyle/>
        <a:p>
          <a:endParaRPr lang="en-US"/>
        </a:p>
      </dgm:t>
    </dgm:pt>
    <dgm:pt modelId="{23F97E59-C7A2-4877-960A-13CE28EEFFA1}" type="sibTrans" cxnId="{AEC98405-1112-4B3C-89D4-8BC365EAFBED}">
      <dgm:prSet/>
      <dgm:spPr/>
      <dgm:t>
        <a:bodyPr/>
        <a:lstStyle/>
        <a:p>
          <a:endParaRPr lang="en-US"/>
        </a:p>
      </dgm:t>
    </dgm:pt>
    <dgm:pt modelId="{9EC5FA33-1C17-462E-A6E9-A6F458744A01}">
      <dgm:prSet phldrT="[Text]"/>
      <dgm:spPr>
        <a:solidFill>
          <a:srgbClr val="004080"/>
        </a:solidFill>
      </dgm:spPr>
      <dgm:t>
        <a:bodyPr/>
        <a:lstStyle/>
        <a:p>
          <a:r>
            <a:rPr lang="en-US" dirty="0" smtClean="0"/>
            <a:t>3: POC</a:t>
          </a:r>
          <a:endParaRPr lang="en-US" dirty="0"/>
        </a:p>
      </dgm:t>
    </dgm:pt>
    <dgm:pt modelId="{465E0BCA-8328-425F-A37F-A331580FDE02}" type="parTrans" cxnId="{F28FD45F-7C79-4FD8-B8C1-7DA53B127FDF}">
      <dgm:prSet/>
      <dgm:spPr/>
      <dgm:t>
        <a:bodyPr/>
        <a:lstStyle/>
        <a:p>
          <a:endParaRPr lang="en-US"/>
        </a:p>
      </dgm:t>
    </dgm:pt>
    <dgm:pt modelId="{68E72395-2129-4F29-875E-5F0C6625D1F3}" type="sibTrans" cxnId="{F28FD45F-7C79-4FD8-B8C1-7DA53B127FDF}">
      <dgm:prSet/>
      <dgm:spPr/>
      <dgm:t>
        <a:bodyPr/>
        <a:lstStyle/>
        <a:p>
          <a:endParaRPr lang="en-US"/>
        </a:p>
      </dgm:t>
    </dgm:pt>
    <dgm:pt modelId="{F002501F-5693-46FB-A2CA-FE2D5A128CFF}">
      <dgm:prSet phldrT="[Text]" custT="1"/>
      <dgm:spPr/>
      <dgm:t>
        <a:bodyPr/>
        <a:lstStyle/>
        <a:p>
          <a:pPr algn="l"/>
          <a:r>
            <a:rPr lang="en-US" sz="3200" b="0" dirty="0" smtClean="0">
              <a:solidFill>
                <a:srgbClr val="595959"/>
              </a:solidFill>
              <a:latin typeface="Arial"/>
              <a:cs typeface="Arial"/>
            </a:rPr>
            <a:t>Implement, execute  and benchmark critical use cases</a:t>
          </a:r>
          <a:endParaRPr lang="en-US" sz="3200" b="0" dirty="0">
            <a:solidFill>
              <a:srgbClr val="595959"/>
            </a:solidFill>
            <a:latin typeface="Arial"/>
            <a:cs typeface="Arial"/>
          </a:endParaRPr>
        </a:p>
      </dgm:t>
    </dgm:pt>
    <dgm:pt modelId="{C33FD8D3-D93B-4219-9966-C9329182EBED}" type="parTrans" cxnId="{B39577BC-27F4-42AF-8977-7A87C87D8127}">
      <dgm:prSet/>
      <dgm:spPr/>
      <dgm:t>
        <a:bodyPr/>
        <a:lstStyle/>
        <a:p>
          <a:endParaRPr lang="en-US"/>
        </a:p>
      </dgm:t>
    </dgm:pt>
    <dgm:pt modelId="{EC438E46-26F9-47FB-B40D-82E09A5C8C36}" type="sibTrans" cxnId="{B39577BC-27F4-42AF-8977-7A87C87D8127}">
      <dgm:prSet/>
      <dgm:spPr/>
      <dgm:t>
        <a:bodyPr/>
        <a:lstStyle/>
        <a:p>
          <a:endParaRPr lang="en-US"/>
        </a:p>
      </dgm:t>
    </dgm:pt>
    <dgm:pt modelId="{949D33E4-B72D-4C45-B771-13E33E1DB33B}">
      <dgm:prSet custT="1"/>
      <dgm:spPr/>
      <dgm:t>
        <a:bodyPr/>
        <a:lstStyle/>
        <a:p>
          <a:pPr algn="l" rtl="0"/>
          <a:r>
            <a:rPr lang="en-US" sz="3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Prepare comprehensive/ long list of candidates</a:t>
          </a:r>
          <a:endParaRPr lang="en-US" sz="3200" b="0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gm:t>
    </dgm:pt>
    <dgm:pt modelId="{FB6900A7-A3B5-4B5D-802F-0103F4942430}" type="parTrans" cxnId="{E8F71C1D-3C4D-4990-BC51-1C19A2494801}">
      <dgm:prSet/>
      <dgm:spPr/>
      <dgm:t>
        <a:bodyPr/>
        <a:lstStyle/>
        <a:p>
          <a:endParaRPr lang="en-US"/>
        </a:p>
      </dgm:t>
    </dgm:pt>
    <dgm:pt modelId="{0AFDE097-5AFF-4C53-8093-7CBFC5CD6086}" type="sibTrans" cxnId="{E8F71C1D-3C4D-4990-BC51-1C19A2494801}">
      <dgm:prSet/>
      <dgm:spPr/>
      <dgm:t>
        <a:bodyPr/>
        <a:lstStyle/>
        <a:p>
          <a:endParaRPr lang="en-US"/>
        </a:p>
      </dgm:t>
    </dgm:pt>
    <dgm:pt modelId="{6F9D44B5-8A1D-4875-91F2-FF287173BAC4}">
      <dgm:prSet phldrT="[Text]"/>
      <dgm:spPr>
        <a:solidFill>
          <a:srgbClr val="004080"/>
        </a:solidFill>
      </dgm:spPr>
      <dgm:t>
        <a:bodyPr/>
        <a:lstStyle/>
        <a:p>
          <a:r>
            <a:rPr lang="en-US" dirty="0" smtClean="0"/>
            <a:t>4: Final Phase</a:t>
          </a:r>
          <a:endParaRPr lang="en-US" dirty="0"/>
        </a:p>
      </dgm:t>
    </dgm:pt>
    <dgm:pt modelId="{C9ED5867-C501-415A-B45F-4E73FDD3A2DF}" type="parTrans" cxnId="{6622C31F-6950-4B80-AF66-A940925B7F81}">
      <dgm:prSet/>
      <dgm:spPr/>
      <dgm:t>
        <a:bodyPr/>
        <a:lstStyle/>
        <a:p>
          <a:endParaRPr lang="en-US"/>
        </a:p>
      </dgm:t>
    </dgm:pt>
    <dgm:pt modelId="{31D3C588-5342-466B-808F-A8A63E7E9C51}" type="sibTrans" cxnId="{6622C31F-6950-4B80-AF66-A940925B7F81}">
      <dgm:prSet/>
      <dgm:spPr/>
      <dgm:t>
        <a:bodyPr/>
        <a:lstStyle/>
        <a:p>
          <a:endParaRPr lang="en-US"/>
        </a:p>
      </dgm:t>
    </dgm:pt>
    <dgm:pt modelId="{27ACD4BB-38CE-4E95-994E-96DD1938CA31}">
      <dgm:prSet phldrT="[Text]" custT="1"/>
      <dgm:spPr/>
      <dgm:t>
        <a:bodyPr/>
        <a:lstStyle/>
        <a:p>
          <a:pPr algn="l"/>
          <a:r>
            <a:rPr lang="en-US" sz="3200" b="0" dirty="0" smtClean="0">
              <a:solidFill>
                <a:srgbClr val="595959"/>
              </a:solidFill>
              <a:latin typeface="Arial"/>
              <a:cs typeface="Arial"/>
            </a:rPr>
            <a:t>Assessment report</a:t>
          </a:r>
          <a:endParaRPr lang="en-US" sz="3200" b="0" dirty="0">
            <a:solidFill>
              <a:srgbClr val="595959"/>
            </a:solidFill>
            <a:latin typeface="Arial"/>
            <a:cs typeface="Arial"/>
          </a:endParaRPr>
        </a:p>
      </dgm:t>
    </dgm:pt>
    <dgm:pt modelId="{FC464BE8-708A-4CD8-92F1-8E1CE265EBAF}" type="parTrans" cxnId="{1BC0182A-8518-4C81-876E-070D9F562A67}">
      <dgm:prSet/>
      <dgm:spPr/>
      <dgm:t>
        <a:bodyPr/>
        <a:lstStyle/>
        <a:p>
          <a:endParaRPr lang="en-US"/>
        </a:p>
      </dgm:t>
    </dgm:pt>
    <dgm:pt modelId="{6C76FEA9-C4FC-4AB9-9CE9-F35E01AAA931}" type="sibTrans" cxnId="{1BC0182A-8518-4C81-876E-070D9F562A67}">
      <dgm:prSet/>
      <dgm:spPr/>
      <dgm:t>
        <a:bodyPr/>
        <a:lstStyle/>
        <a:p>
          <a:endParaRPr lang="en-US"/>
        </a:p>
      </dgm:t>
    </dgm:pt>
    <dgm:pt modelId="{B1889A1C-A0B8-4E71-A349-FCA78CE93D5D}">
      <dgm:prSet phldrT="[Text]" custT="1"/>
      <dgm:spPr/>
      <dgm:t>
        <a:bodyPr/>
        <a:lstStyle/>
        <a:p>
          <a:pPr algn="l"/>
          <a:r>
            <a:rPr lang="en-US" sz="3200" b="0" dirty="0" smtClean="0">
              <a:solidFill>
                <a:srgbClr val="595959"/>
              </a:solidFill>
              <a:latin typeface="Arial"/>
              <a:cs typeface="Arial"/>
            </a:rPr>
            <a:t>Recommend best solution fit</a:t>
          </a:r>
          <a:endParaRPr lang="en-US" sz="3200" b="0" dirty="0">
            <a:solidFill>
              <a:srgbClr val="595959"/>
            </a:solidFill>
            <a:latin typeface="Arial"/>
            <a:cs typeface="Arial"/>
          </a:endParaRPr>
        </a:p>
      </dgm:t>
    </dgm:pt>
    <dgm:pt modelId="{C2F11547-D877-466F-B415-2214B02BC29C}" type="parTrans" cxnId="{F65127A8-922A-4357-BDCF-39666F22FDBB}">
      <dgm:prSet/>
      <dgm:spPr/>
      <dgm:t>
        <a:bodyPr/>
        <a:lstStyle/>
        <a:p>
          <a:endParaRPr lang="en-US"/>
        </a:p>
      </dgm:t>
    </dgm:pt>
    <dgm:pt modelId="{F01971B3-22D3-4933-929A-3FC44E995016}" type="sibTrans" cxnId="{F65127A8-922A-4357-BDCF-39666F22FDBB}">
      <dgm:prSet/>
      <dgm:spPr/>
      <dgm:t>
        <a:bodyPr/>
        <a:lstStyle/>
        <a:p>
          <a:endParaRPr lang="en-US"/>
        </a:p>
      </dgm:t>
    </dgm:pt>
    <dgm:pt modelId="{C77CE589-6272-4A05-A8FD-2D59496871CA}">
      <dgm:prSet custT="1"/>
      <dgm:spPr/>
      <dgm:t>
        <a:bodyPr/>
        <a:lstStyle/>
        <a:p>
          <a:pPr algn="l" rtl="0"/>
          <a:r>
            <a:rPr lang="en-US" sz="3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Finalize assessment criteria and weightage factors</a:t>
          </a:r>
          <a:endParaRPr lang="en-US" sz="3200" b="0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gm:t>
    </dgm:pt>
    <dgm:pt modelId="{1632E88D-5A78-4CA0-9149-C1B3B5A06F6A}" type="parTrans" cxnId="{F49FE60E-C6BF-4E39-AE4F-5332C3517D07}">
      <dgm:prSet/>
      <dgm:spPr/>
      <dgm:t>
        <a:bodyPr/>
        <a:lstStyle/>
        <a:p>
          <a:endParaRPr lang="en-US"/>
        </a:p>
      </dgm:t>
    </dgm:pt>
    <dgm:pt modelId="{F4A18C16-A269-43D5-89B5-CF0F21030B23}" type="sibTrans" cxnId="{F49FE60E-C6BF-4E39-AE4F-5332C3517D07}">
      <dgm:prSet/>
      <dgm:spPr/>
      <dgm:t>
        <a:bodyPr/>
        <a:lstStyle/>
        <a:p>
          <a:endParaRPr lang="en-US"/>
        </a:p>
      </dgm:t>
    </dgm:pt>
    <dgm:pt modelId="{69DF588F-5C04-DA44-B014-7781E99E289A}">
      <dgm:prSet phldrT="[Text]" custT="1"/>
      <dgm:spPr/>
      <dgm:t>
        <a:bodyPr/>
        <a:lstStyle/>
        <a:p>
          <a:pPr algn="l"/>
          <a:r>
            <a:rPr lang="en-US" sz="3200" b="0" dirty="0" smtClean="0">
              <a:solidFill>
                <a:srgbClr val="595959"/>
              </a:solidFill>
              <a:latin typeface="Arial"/>
              <a:cs typeface="Arial"/>
            </a:rPr>
            <a:t>Execute POC candidates in parallel if possible </a:t>
          </a:r>
          <a:endParaRPr lang="en-US" sz="3200" b="0" dirty="0">
            <a:solidFill>
              <a:srgbClr val="595959"/>
            </a:solidFill>
            <a:latin typeface="Arial"/>
            <a:cs typeface="Arial"/>
          </a:endParaRPr>
        </a:p>
      </dgm:t>
    </dgm:pt>
    <dgm:pt modelId="{873D18B8-8E24-EF4B-863A-9C51445C4BEE}" type="parTrans" cxnId="{4F16D878-C48C-5D46-9764-3F19B7A719A2}">
      <dgm:prSet/>
      <dgm:spPr/>
      <dgm:t>
        <a:bodyPr/>
        <a:lstStyle/>
        <a:p>
          <a:endParaRPr lang="en-US"/>
        </a:p>
      </dgm:t>
    </dgm:pt>
    <dgm:pt modelId="{972D108F-0382-0848-AC47-9317D42E9FB1}" type="sibTrans" cxnId="{4F16D878-C48C-5D46-9764-3F19B7A719A2}">
      <dgm:prSet/>
      <dgm:spPr/>
      <dgm:t>
        <a:bodyPr/>
        <a:lstStyle/>
        <a:p>
          <a:endParaRPr lang="en-US"/>
        </a:p>
      </dgm:t>
    </dgm:pt>
    <dgm:pt modelId="{E3A788DE-0B24-46EB-BF45-7CAA702C7B2D}" type="pres">
      <dgm:prSet presAssocID="{80CC19C3-19EC-4E14-BFC1-ED884C7ECC4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87FBC0-19D8-45D2-A2C3-77963E918081}" type="pres">
      <dgm:prSet presAssocID="{695A9557-2F54-47B6-8E44-2496D94D32FC}" presName="composite" presStyleCnt="0"/>
      <dgm:spPr/>
      <dgm:t>
        <a:bodyPr/>
        <a:lstStyle/>
        <a:p>
          <a:endParaRPr lang="en-US"/>
        </a:p>
      </dgm:t>
    </dgm:pt>
    <dgm:pt modelId="{3188A6BD-0F70-4E88-B110-9C775AA20F72}" type="pres">
      <dgm:prSet presAssocID="{695A9557-2F54-47B6-8E44-2496D94D32FC}" presName="bentUpArrow1" presStyleLbl="alignImgPlace1" presStyleIdx="0" presStyleCnt="3" custLinFactNeighborX="16822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19098A6C-6D88-4E8D-951E-EF3391C75CFC}" type="pres">
      <dgm:prSet presAssocID="{695A9557-2F54-47B6-8E44-2496D94D32FC}" presName="ParentText" presStyleLbl="node1" presStyleIdx="0" presStyleCnt="4" custLinFactNeighborX="133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99680-C034-4D94-8A84-4AFDCAE14BAA}" type="pres">
      <dgm:prSet presAssocID="{695A9557-2F54-47B6-8E44-2496D94D32FC}" presName="ChildText" presStyleLbl="revTx" presStyleIdx="0" presStyleCnt="4" custScaleX="402301" custLinFactX="73541" custLinFactNeighborX="100000" custLinFactNeighborY="1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82CAF-85F3-436F-A315-DB7CC843A23B}" type="pres">
      <dgm:prSet presAssocID="{7042A349-8356-4B1D-8D6F-81E77AD9D234}" presName="sibTrans" presStyleCnt="0"/>
      <dgm:spPr/>
      <dgm:t>
        <a:bodyPr/>
        <a:lstStyle/>
        <a:p>
          <a:endParaRPr lang="en-US"/>
        </a:p>
      </dgm:t>
    </dgm:pt>
    <dgm:pt modelId="{10FD8D82-D856-4321-AF41-293FA3E950ED}" type="pres">
      <dgm:prSet presAssocID="{AB186990-3C48-432D-B07C-49BE14472849}" presName="composite" presStyleCnt="0"/>
      <dgm:spPr/>
      <dgm:t>
        <a:bodyPr/>
        <a:lstStyle/>
        <a:p>
          <a:endParaRPr lang="en-US"/>
        </a:p>
      </dgm:t>
    </dgm:pt>
    <dgm:pt modelId="{6DB6D8DE-0EDB-4E9E-9CCB-F4BF14C9B247}" type="pres">
      <dgm:prSet presAssocID="{AB186990-3C48-432D-B07C-49BE14472849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4D0D26F0-2FF2-4C05-B925-B08224DE9D9F}" type="pres">
      <dgm:prSet presAssocID="{AB186990-3C48-432D-B07C-49BE14472849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47696-311C-48B0-9001-6EF813E598DC}" type="pres">
      <dgm:prSet presAssocID="{AB186990-3C48-432D-B07C-49BE14472849}" presName="ChildText" presStyleLbl="revTx" presStyleIdx="1" presStyleCnt="4" custScaleX="309392" custLinFactX="10329" custLinFactNeighborX="100000" custLinFactNeighborY="-1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C705E-BF52-41B9-99CB-EFEDCD505059}" type="pres">
      <dgm:prSet presAssocID="{AB1D2ADB-5D1C-4A11-AF3B-ADCD304A0E56}" presName="sibTrans" presStyleCnt="0"/>
      <dgm:spPr/>
      <dgm:t>
        <a:bodyPr/>
        <a:lstStyle/>
        <a:p>
          <a:endParaRPr lang="en-US"/>
        </a:p>
      </dgm:t>
    </dgm:pt>
    <dgm:pt modelId="{FE668AEE-0BDD-452E-8DF7-34B6BEF2D810}" type="pres">
      <dgm:prSet presAssocID="{9EC5FA33-1C17-462E-A6E9-A6F458744A01}" presName="composite" presStyleCnt="0"/>
      <dgm:spPr/>
      <dgm:t>
        <a:bodyPr/>
        <a:lstStyle/>
        <a:p>
          <a:endParaRPr lang="en-US"/>
        </a:p>
      </dgm:t>
    </dgm:pt>
    <dgm:pt modelId="{9DDD0C86-A0C0-43B7-B00B-40C0CA824F79}" type="pres">
      <dgm:prSet presAssocID="{9EC5FA33-1C17-462E-A6E9-A6F458744A01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D1E2A13A-442A-48CA-B67F-50E25527B40B}" type="pres">
      <dgm:prSet presAssocID="{9EC5FA33-1C17-462E-A6E9-A6F458744A01}" presName="ParentText" presStyleLbl="node1" presStyleIdx="2" presStyleCnt="4" custLinFactNeighborX="-111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2164C-B3A8-452E-91CA-1805415E6714}" type="pres">
      <dgm:prSet presAssocID="{9EC5FA33-1C17-462E-A6E9-A6F458744A01}" presName="ChildText" presStyleLbl="revTx" presStyleIdx="2" presStyleCnt="4" custScaleX="319289" custLinFactNeighborX="94249" custLinFactNeighborY="-3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89987-3FB9-4CC4-A014-2C8229B11EA5}" type="pres">
      <dgm:prSet presAssocID="{68E72395-2129-4F29-875E-5F0C6625D1F3}" presName="sibTrans" presStyleCnt="0"/>
      <dgm:spPr/>
      <dgm:t>
        <a:bodyPr/>
        <a:lstStyle/>
        <a:p>
          <a:endParaRPr lang="en-US"/>
        </a:p>
      </dgm:t>
    </dgm:pt>
    <dgm:pt modelId="{8E654F5B-6E5E-47F6-819E-03AD233D1FC7}" type="pres">
      <dgm:prSet presAssocID="{6F9D44B5-8A1D-4875-91F2-FF287173BAC4}" presName="composite" presStyleCnt="0"/>
      <dgm:spPr/>
      <dgm:t>
        <a:bodyPr/>
        <a:lstStyle/>
        <a:p>
          <a:endParaRPr lang="en-US"/>
        </a:p>
      </dgm:t>
    </dgm:pt>
    <dgm:pt modelId="{3116FCCC-F389-41DD-B6FF-551E6186529B}" type="pres">
      <dgm:prSet presAssocID="{6F9D44B5-8A1D-4875-91F2-FF287173BAC4}" presName="ParentText" presStyleLbl="node1" presStyleIdx="3" presStyleCnt="4" custLinFactNeighborX="-41112" custLinFactNeighborY="-80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A6D88-A649-4B32-AA92-DDC8F7ABBBD2}" type="pres">
      <dgm:prSet presAssocID="{6F9D44B5-8A1D-4875-91F2-FF287173BAC4}" presName="FinalChildText" presStyleLbl="revTx" presStyleIdx="3" presStyleCnt="4" custScaleX="196306" custLinFactNeighborX="-7042" custLinFactNeighborY="-13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5B1556-8C85-0B4C-B4AC-4A438494A1E9}" type="presOf" srcId="{949D33E4-B72D-4C45-B771-13E33E1DB33B}" destId="{8CA99680-C034-4D94-8A84-4AFDCAE14BAA}" srcOrd="0" destOrd="1" presId="urn:microsoft.com/office/officeart/2005/8/layout/StepDownProcess"/>
    <dgm:cxn modelId="{78FE545B-C286-2E4A-8FFE-44B21E15F227}" type="presOf" srcId="{695A9557-2F54-47B6-8E44-2496D94D32FC}" destId="{19098A6C-6D88-4E8D-951E-EF3391C75CFC}" srcOrd="0" destOrd="0" presId="urn:microsoft.com/office/officeart/2005/8/layout/StepDownProcess"/>
    <dgm:cxn modelId="{6622C31F-6950-4B80-AF66-A940925B7F81}" srcId="{80CC19C3-19EC-4E14-BFC1-ED884C7ECC4C}" destId="{6F9D44B5-8A1D-4875-91F2-FF287173BAC4}" srcOrd="3" destOrd="0" parTransId="{C9ED5867-C501-415A-B45F-4E73FDD3A2DF}" sibTransId="{31D3C588-5342-466B-808F-A8A63E7E9C51}"/>
    <dgm:cxn modelId="{6BE6854F-D572-0F48-BA78-C2811B84248C}" type="presOf" srcId="{C77CE589-6272-4A05-A8FD-2D59496871CA}" destId="{8CA99680-C034-4D94-8A84-4AFDCAE14BAA}" srcOrd="0" destOrd="2" presId="urn:microsoft.com/office/officeart/2005/8/layout/StepDownProcess"/>
    <dgm:cxn modelId="{4F16D878-C48C-5D46-9764-3F19B7A719A2}" srcId="{9EC5FA33-1C17-462E-A6E9-A6F458744A01}" destId="{69DF588F-5C04-DA44-B014-7781E99E289A}" srcOrd="1" destOrd="0" parTransId="{873D18B8-8E24-EF4B-863A-9C51445C4BEE}" sibTransId="{972D108F-0382-0848-AC47-9317D42E9FB1}"/>
    <dgm:cxn modelId="{ED570E7C-B136-794C-8E78-7FA9499AD2FF}" type="presOf" srcId="{27ACD4BB-38CE-4E95-994E-96DD1938CA31}" destId="{FF4A6D88-A649-4B32-AA92-DDC8F7ABBBD2}" srcOrd="0" destOrd="0" presId="urn:microsoft.com/office/officeart/2005/8/layout/StepDownProcess"/>
    <dgm:cxn modelId="{432EE364-4A7C-8A42-89EE-884D5D6AAE20}" type="presOf" srcId="{B1889A1C-A0B8-4E71-A349-FCA78CE93D5D}" destId="{FF4A6D88-A649-4B32-AA92-DDC8F7ABBBD2}" srcOrd="0" destOrd="1" presId="urn:microsoft.com/office/officeart/2005/8/layout/StepDownProcess"/>
    <dgm:cxn modelId="{F65127A8-922A-4357-BDCF-39666F22FDBB}" srcId="{6F9D44B5-8A1D-4875-91F2-FF287173BAC4}" destId="{B1889A1C-A0B8-4E71-A349-FCA78CE93D5D}" srcOrd="1" destOrd="0" parTransId="{C2F11547-D877-466F-B415-2214B02BC29C}" sibTransId="{F01971B3-22D3-4933-929A-3FC44E995016}"/>
    <dgm:cxn modelId="{205C0E4F-C572-184A-BB7E-C4D1415AD106}" type="presOf" srcId="{69DF588F-5C04-DA44-B014-7781E99E289A}" destId="{67A2164C-B3A8-452E-91CA-1805415E6714}" srcOrd="0" destOrd="1" presId="urn:microsoft.com/office/officeart/2005/8/layout/StepDownProcess"/>
    <dgm:cxn modelId="{F28FD45F-7C79-4FD8-B8C1-7DA53B127FDF}" srcId="{80CC19C3-19EC-4E14-BFC1-ED884C7ECC4C}" destId="{9EC5FA33-1C17-462E-A6E9-A6F458744A01}" srcOrd="2" destOrd="0" parTransId="{465E0BCA-8328-425F-A37F-A331580FDE02}" sibTransId="{68E72395-2129-4F29-875E-5F0C6625D1F3}"/>
    <dgm:cxn modelId="{FE913EB4-4D91-4669-9752-876068C56D4B}" srcId="{695A9557-2F54-47B6-8E44-2496D94D32FC}" destId="{2770EB03-D0B2-4CAD-ABC1-0B07EED2ED3D}" srcOrd="0" destOrd="0" parTransId="{E91D77E7-09C4-4109-8E12-9474E8F9D128}" sibTransId="{CAE11ACF-4A44-4EB3-BBC5-6E0627C32C37}"/>
    <dgm:cxn modelId="{C34B8406-582E-0A42-9583-D4DA68052E3A}" type="presOf" srcId="{AB186990-3C48-432D-B07C-49BE14472849}" destId="{4D0D26F0-2FF2-4C05-B925-B08224DE9D9F}" srcOrd="0" destOrd="0" presId="urn:microsoft.com/office/officeart/2005/8/layout/StepDownProcess"/>
    <dgm:cxn modelId="{22C74926-A458-7643-BEA4-25402DFF7FC3}" type="presOf" srcId="{C5077172-7457-4889-9730-46D5B596DAD0}" destId="{AD247696-311C-48B0-9001-6EF813E598DC}" srcOrd="0" destOrd="0" presId="urn:microsoft.com/office/officeart/2005/8/layout/StepDownProcess"/>
    <dgm:cxn modelId="{F49FE60E-C6BF-4E39-AE4F-5332C3517D07}" srcId="{695A9557-2F54-47B6-8E44-2496D94D32FC}" destId="{C77CE589-6272-4A05-A8FD-2D59496871CA}" srcOrd="2" destOrd="0" parTransId="{1632E88D-5A78-4CA0-9149-C1B3B5A06F6A}" sibTransId="{F4A18C16-A269-43D5-89B5-CF0F21030B23}"/>
    <dgm:cxn modelId="{A86F2E79-25E7-4E7A-BE2B-2F21094952EC}" srcId="{80CC19C3-19EC-4E14-BFC1-ED884C7ECC4C}" destId="{AB186990-3C48-432D-B07C-49BE14472849}" srcOrd="1" destOrd="0" parTransId="{50AFFD04-3437-4EFD-B6EF-459F76069590}" sibTransId="{AB1D2ADB-5D1C-4A11-AF3B-ADCD304A0E56}"/>
    <dgm:cxn modelId="{D385EF12-7EAC-3D44-ADCC-D8BA4AB69A1A}" type="presOf" srcId="{80CC19C3-19EC-4E14-BFC1-ED884C7ECC4C}" destId="{E3A788DE-0B24-46EB-BF45-7CAA702C7B2D}" srcOrd="0" destOrd="0" presId="urn:microsoft.com/office/officeart/2005/8/layout/StepDownProcess"/>
    <dgm:cxn modelId="{AEC98405-1112-4B3C-89D4-8BC365EAFBED}" srcId="{AB186990-3C48-432D-B07C-49BE14472849}" destId="{C5077172-7457-4889-9730-46D5B596DAD0}" srcOrd="0" destOrd="0" parTransId="{4C4E3F03-7FDE-4BBF-962E-C014A1C260DE}" sibTransId="{23F97E59-C7A2-4877-960A-13CE28EEFFA1}"/>
    <dgm:cxn modelId="{3CEA7F8B-40AB-5044-8353-301CD307A688}" type="presOf" srcId="{F002501F-5693-46FB-A2CA-FE2D5A128CFF}" destId="{67A2164C-B3A8-452E-91CA-1805415E6714}" srcOrd="0" destOrd="0" presId="urn:microsoft.com/office/officeart/2005/8/layout/StepDownProcess"/>
    <dgm:cxn modelId="{E8F71C1D-3C4D-4990-BC51-1C19A2494801}" srcId="{695A9557-2F54-47B6-8E44-2496D94D32FC}" destId="{949D33E4-B72D-4C45-B771-13E33E1DB33B}" srcOrd="1" destOrd="0" parTransId="{FB6900A7-A3B5-4B5D-802F-0103F4942430}" sibTransId="{0AFDE097-5AFF-4C53-8093-7CBFC5CD6086}"/>
    <dgm:cxn modelId="{1E15788D-E9B0-AA47-BDDF-C94811CCC321}" type="presOf" srcId="{2770EB03-D0B2-4CAD-ABC1-0B07EED2ED3D}" destId="{8CA99680-C034-4D94-8A84-4AFDCAE14BAA}" srcOrd="0" destOrd="0" presId="urn:microsoft.com/office/officeart/2005/8/layout/StepDownProcess"/>
    <dgm:cxn modelId="{3B755472-271F-7D49-BD8E-A4D9657133A2}" type="presOf" srcId="{6F9D44B5-8A1D-4875-91F2-FF287173BAC4}" destId="{3116FCCC-F389-41DD-B6FF-551E6186529B}" srcOrd="0" destOrd="0" presId="urn:microsoft.com/office/officeart/2005/8/layout/StepDownProcess"/>
    <dgm:cxn modelId="{1BC0182A-8518-4C81-876E-070D9F562A67}" srcId="{6F9D44B5-8A1D-4875-91F2-FF287173BAC4}" destId="{27ACD4BB-38CE-4E95-994E-96DD1938CA31}" srcOrd="0" destOrd="0" parTransId="{FC464BE8-708A-4CD8-92F1-8E1CE265EBAF}" sibTransId="{6C76FEA9-C4FC-4AB9-9CE9-F35E01AAA931}"/>
    <dgm:cxn modelId="{B39577BC-27F4-42AF-8977-7A87C87D8127}" srcId="{9EC5FA33-1C17-462E-A6E9-A6F458744A01}" destId="{F002501F-5693-46FB-A2CA-FE2D5A128CFF}" srcOrd="0" destOrd="0" parTransId="{C33FD8D3-D93B-4219-9966-C9329182EBED}" sibTransId="{EC438E46-26F9-47FB-B40D-82E09A5C8C36}"/>
    <dgm:cxn modelId="{DB048EFA-37CC-0144-A615-CB4E314EC330}" type="presOf" srcId="{9EC5FA33-1C17-462E-A6E9-A6F458744A01}" destId="{D1E2A13A-442A-48CA-B67F-50E25527B40B}" srcOrd="0" destOrd="0" presId="urn:microsoft.com/office/officeart/2005/8/layout/StepDownProcess"/>
    <dgm:cxn modelId="{C80F1182-0BF2-4B64-9E09-7DD854B42DEF}" srcId="{80CC19C3-19EC-4E14-BFC1-ED884C7ECC4C}" destId="{695A9557-2F54-47B6-8E44-2496D94D32FC}" srcOrd="0" destOrd="0" parTransId="{1908B125-CCF3-431E-BBD1-58439E7D73B9}" sibTransId="{7042A349-8356-4B1D-8D6F-81E77AD9D234}"/>
    <dgm:cxn modelId="{75EE1D6A-F54F-374E-A6BA-A7E32FEE6503}" type="presParOf" srcId="{E3A788DE-0B24-46EB-BF45-7CAA702C7B2D}" destId="{A587FBC0-19D8-45D2-A2C3-77963E918081}" srcOrd="0" destOrd="0" presId="urn:microsoft.com/office/officeart/2005/8/layout/StepDownProcess"/>
    <dgm:cxn modelId="{4FCF2B1C-86A9-B440-BDF6-97B23A1AF599}" type="presParOf" srcId="{A587FBC0-19D8-45D2-A2C3-77963E918081}" destId="{3188A6BD-0F70-4E88-B110-9C775AA20F72}" srcOrd="0" destOrd="0" presId="urn:microsoft.com/office/officeart/2005/8/layout/StepDownProcess"/>
    <dgm:cxn modelId="{71324DBC-719C-9D4C-B2AB-FA6F961409C0}" type="presParOf" srcId="{A587FBC0-19D8-45D2-A2C3-77963E918081}" destId="{19098A6C-6D88-4E8D-951E-EF3391C75CFC}" srcOrd="1" destOrd="0" presId="urn:microsoft.com/office/officeart/2005/8/layout/StepDownProcess"/>
    <dgm:cxn modelId="{A2673373-AFDE-7944-BCA8-F49A9A8D4284}" type="presParOf" srcId="{A587FBC0-19D8-45D2-A2C3-77963E918081}" destId="{8CA99680-C034-4D94-8A84-4AFDCAE14BAA}" srcOrd="2" destOrd="0" presId="urn:microsoft.com/office/officeart/2005/8/layout/StepDownProcess"/>
    <dgm:cxn modelId="{E5D527C9-08B8-A640-B5AF-4E52F14C5B0F}" type="presParOf" srcId="{E3A788DE-0B24-46EB-BF45-7CAA702C7B2D}" destId="{45382CAF-85F3-436F-A315-DB7CC843A23B}" srcOrd="1" destOrd="0" presId="urn:microsoft.com/office/officeart/2005/8/layout/StepDownProcess"/>
    <dgm:cxn modelId="{BB8D153D-BA77-7E42-8DB1-F4C1A0944589}" type="presParOf" srcId="{E3A788DE-0B24-46EB-BF45-7CAA702C7B2D}" destId="{10FD8D82-D856-4321-AF41-293FA3E950ED}" srcOrd="2" destOrd="0" presId="urn:microsoft.com/office/officeart/2005/8/layout/StepDownProcess"/>
    <dgm:cxn modelId="{2FE1887D-3748-A948-AEDE-529460695ED8}" type="presParOf" srcId="{10FD8D82-D856-4321-AF41-293FA3E950ED}" destId="{6DB6D8DE-0EDB-4E9E-9CCB-F4BF14C9B247}" srcOrd="0" destOrd="0" presId="urn:microsoft.com/office/officeart/2005/8/layout/StepDownProcess"/>
    <dgm:cxn modelId="{F1414033-4884-E340-8968-09951F521550}" type="presParOf" srcId="{10FD8D82-D856-4321-AF41-293FA3E950ED}" destId="{4D0D26F0-2FF2-4C05-B925-B08224DE9D9F}" srcOrd="1" destOrd="0" presId="urn:microsoft.com/office/officeart/2005/8/layout/StepDownProcess"/>
    <dgm:cxn modelId="{2209D012-71E2-2641-9067-CFA67DD7FB27}" type="presParOf" srcId="{10FD8D82-D856-4321-AF41-293FA3E950ED}" destId="{AD247696-311C-48B0-9001-6EF813E598DC}" srcOrd="2" destOrd="0" presId="urn:microsoft.com/office/officeart/2005/8/layout/StepDownProcess"/>
    <dgm:cxn modelId="{36C68CC8-BDD7-2B47-B9AF-E2D48F66A130}" type="presParOf" srcId="{E3A788DE-0B24-46EB-BF45-7CAA702C7B2D}" destId="{96FC705E-BF52-41B9-99CB-EFEDCD505059}" srcOrd="3" destOrd="0" presId="urn:microsoft.com/office/officeart/2005/8/layout/StepDownProcess"/>
    <dgm:cxn modelId="{72BED625-C2BA-CC4F-9F14-A91C387BC8CD}" type="presParOf" srcId="{E3A788DE-0B24-46EB-BF45-7CAA702C7B2D}" destId="{FE668AEE-0BDD-452E-8DF7-34B6BEF2D810}" srcOrd="4" destOrd="0" presId="urn:microsoft.com/office/officeart/2005/8/layout/StepDownProcess"/>
    <dgm:cxn modelId="{B0D09E0A-E45C-8C48-8DF4-6DD1775DE933}" type="presParOf" srcId="{FE668AEE-0BDD-452E-8DF7-34B6BEF2D810}" destId="{9DDD0C86-A0C0-43B7-B00B-40C0CA824F79}" srcOrd="0" destOrd="0" presId="urn:microsoft.com/office/officeart/2005/8/layout/StepDownProcess"/>
    <dgm:cxn modelId="{BBDB4413-A60D-2041-B3BC-3E0DC701E9F4}" type="presParOf" srcId="{FE668AEE-0BDD-452E-8DF7-34B6BEF2D810}" destId="{D1E2A13A-442A-48CA-B67F-50E25527B40B}" srcOrd="1" destOrd="0" presId="urn:microsoft.com/office/officeart/2005/8/layout/StepDownProcess"/>
    <dgm:cxn modelId="{30BB8054-62AA-D449-9938-B0EF91A01121}" type="presParOf" srcId="{FE668AEE-0BDD-452E-8DF7-34B6BEF2D810}" destId="{67A2164C-B3A8-452E-91CA-1805415E6714}" srcOrd="2" destOrd="0" presId="urn:microsoft.com/office/officeart/2005/8/layout/StepDownProcess"/>
    <dgm:cxn modelId="{E8DF2277-C265-DB42-A488-90AAC7C0990C}" type="presParOf" srcId="{E3A788DE-0B24-46EB-BF45-7CAA702C7B2D}" destId="{9FC89987-3FB9-4CC4-A014-2C8229B11EA5}" srcOrd="5" destOrd="0" presId="urn:microsoft.com/office/officeart/2005/8/layout/StepDownProcess"/>
    <dgm:cxn modelId="{EE09408F-C463-3E41-A25B-9B24B04D1E26}" type="presParOf" srcId="{E3A788DE-0B24-46EB-BF45-7CAA702C7B2D}" destId="{8E654F5B-6E5E-47F6-819E-03AD233D1FC7}" srcOrd="6" destOrd="0" presId="urn:microsoft.com/office/officeart/2005/8/layout/StepDownProcess"/>
    <dgm:cxn modelId="{344D5CE8-CD44-EE45-8EF3-A9C6405E84E9}" type="presParOf" srcId="{8E654F5B-6E5E-47F6-819E-03AD233D1FC7}" destId="{3116FCCC-F389-41DD-B6FF-551E6186529B}" srcOrd="0" destOrd="0" presId="urn:microsoft.com/office/officeart/2005/8/layout/StepDownProcess"/>
    <dgm:cxn modelId="{19AD2253-ED6F-F345-A58A-CBCB92AA84BA}" type="presParOf" srcId="{8E654F5B-6E5E-47F6-819E-03AD233D1FC7}" destId="{FF4A6D88-A649-4B32-AA92-DDC8F7ABBBD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EF077-1171-C943-9086-2CBF697E2300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BBEF6-F2BE-D34B-9CD7-9B236E3AA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3575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1E44CF-8F99-5A4E-B16E-9736846F9BEF}" type="datetimeFigureOut">
              <a:rPr lang="en-US"/>
              <a:pPr>
                <a:defRPr/>
              </a:pPr>
              <a:t>10/24/12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D457CE-5909-E148-811C-4C411A109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5970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B393E35-D644-1143-8AE3-451FD27036E9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7B089CA0-1B10-5644-BE69-3238A951B277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5DA81AAB-75F9-EA45-AA3F-478ABFA6E3A5}" type="slidenum">
              <a:rPr lang="en-US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pPr eaLnBrk="1" hangingPunct="1"/>
              <a:t>19</a:t>
            </a:fld>
            <a:endParaRPr lang="en-US"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59FC8D0B-9C9A-BC4E-9BA5-9114085E3A3B}" type="slidenum">
              <a:rPr lang="en-US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pPr eaLnBrk="1" hangingPunct="1"/>
              <a:t>20</a:t>
            </a:fld>
            <a:endParaRPr lang="en-US"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37C0ECF4-7E8A-0C43-8A8A-B53BD4ADE257}" type="slidenum">
              <a:rPr lang="en-US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pPr eaLnBrk="1" hangingPunct="1"/>
              <a:t>22</a:t>
            </a:fld>
            <a:endParaRPr lang="en-US"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26908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5298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726275" y="0"/>
            <a:ext cx="3832225" cy="1371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0" y="0"/>
            <a:ext cx="11344275" cy="1371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56880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48744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uminar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1200" y="609600"/>
            <a:ext cx="2959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82600"/>
            <a:ext cx="20104100" cy="16510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438400"/>
            <a:ext cx="20078700" cy="9601200"/>
          </a:xfrm>
        </p:spPr>
        <p:txBody>
          <a:bodyPr/>
          <a:lstStyle>
            <a:lvl1pPr marL="1074738" indent="-757238">
              <a:buSzPct val="100000"/>
              <a:buFont typeface="Lucida Grande"/>
              <a:buChar char="●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763713" indent="-601663">
              <a:buFont typeface="Lucida Grande"/>
              <a:buChar char="-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2627313" indent="-457200">
              <a:buSzPct val="50000"/>
              <a:buFont typeface="Arial"/>
              <a:buChar char="◆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12877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Slide  |  </a:t>
            </a:r>
            <a:fld id="{DAFEFFB3-CCDF-3D42-B003-904182E2E657}" type="slidenum">
              <a:rPr lang="en-US" sz="24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25586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155644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816100"/>
            <a:ext cx="11417300" cy="1189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93600" y="1816100"/>
            <a:ext cx="11417300" cy="1189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88678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0688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77975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94524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010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751065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96116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98322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957800" y="165100"/>
            <a:ext cx="5753100" cy="1355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165100"/>
            <a:ext cx="17106900" cy="1355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10189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7881600" cy="1524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2400" y="2743200"/>
            <a:ext cx="20559595" cy="9601200"/>
          </a:xfrm>
        </p:spPr>
        <p:txBody>
          <a:bodyPr/>
          <a:lstStyle>
            <a:lvl1pPr marL="963819" indent="-684123">
              <a:buClrTx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1897399" indent="-544274">
              <a:buClrTx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2985946" indent="-551833">
              <a:buClrTx/>
              <a:buFont typeface="Wingdings" pitchFamily="2" charset="2"/>
              <a:buChar char="§"/>
              <a:defRPr sz="3800" i="0">
                <a:solidFill>
                  <a:schemeClr val="tx1"/>
                </a:solidFill>
              </a:defRPr>
            </a:lvl3pPr>
            <a:lvl4pPr marL="4218121" indent="-703020">
              <a:buClrTx/>
              <a:buFont typeface="Wingdings" pitchFamily="2" charset="2"/>
              <a:buChar char="§"/>
              <a:defRPr sz="3800" i="0">
                <a:solidFill>
                  <a:schemeClr val="tx1"/>
                </a:solidFill>
              </a:defRPr>
            </a:lvl4pPr>
            <a:lvl5pPr marL="5170601" indent="-574511">
              <a:buClrTx/>
              <a:buFont typeface="Wingdings" pitchFamily="2" charset="2"/>
              <a:buChar char="§"/>
              <a:defRPr sz="380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7475200" y="12900025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 smtClean="0"/>
            </a:lvl1pPr>
          </a:lstStyle>
          <a:p>
            <a:pPr>
              <a:defRPr/>
            </a:pPr>
            <a:fld id="{EB2FD949-B217-A74A-B670-A0F2486C8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0" y="12954000"/>
            <a:ext cx="7721600" cy="488950"/>
          </a:xfrm>
          <a:prstGeom prst="rect">
            <a:avLst/>
          </a:prstGeom>
        </p:spPr>
        <p:txBody>
          <a:bodyPr lIns="217709" tIns="108855" rIns="217709" bIns="108855"/>
          <a:lstStyle>
            <a:lvl1pPr eaLnBrk="1" hangingPunct="1">
              <a:defRPr i="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98844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95230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0" y="7772400"/>
            <a:ext cx="75882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70250" y="7772400"/>
            <a:ext cx="75882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5866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97381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94953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77037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26660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13848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29600" y="0"/>
            <a:ext cx="15328900" cy="76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9600" y="7772400"/>
            <a:ext cx="153289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4064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2pPr>
      <a:lvl3pPr marL="8636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3pPr>
      <a:lvl4pPr marL="13208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4pPr>
      <a:lvl5pPr marL="17780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8500" y="165100"/>
            <a:ext cx="22987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1816100"/>
            <a:ext cx="22987000" cy="1189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774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Wingdings" charset="0"/>
        <a:buChar char="§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marL="1219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2pPr>
      <a:lvl3pPr marL="1663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3pPr>
      <a:lvl4pPr marL="2108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4pPr>
      <a:lvl5pPr marL="2552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5pPr>
      <a:lvl6pPr marL="30099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6pPr>
      <a:lvl7pPr marL="34671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7pPr>
      <a:lvl8pPr marL="39243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8pPr>
      <a:lvl9pPr marL="43815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emf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hyperlink" Target="http://www.youtube.com/watch?v=71O8jj-c-_I&amp;feature=plcp" TargetMode="External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0" y="3200400"/>
            <a:ext cx="15328900" cy="28448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/>
              <a:t>How a Traditional Media Company Embraced Big Data </a:t>
            </a:r>
            <a:endParaRPr lang="en-US" sz="8000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29600" y="7391400"/>
            <a:ext cx="15328900" cy="2895600"/>
          </a:xfrm>
        </p:spPr>
        <p:txBody>
          <a:bodyPr/>
          <a:lstStyle/>
          <a:p>
            <a:pPr algn="l">
              <a:spcAft>
                <a:spcPts val="1200"/>
              </a:spcAft>
              <a:defRPr/>
            </a:pPr>
            <a:r>
              <a:rPr lang="en-US" sz="3800" i="1" dirty="0" smtClean="0">
                <a:latin typeface="Arial"/>
                <a:cs typeface="Arial"/>
              </a:rPr>
              <a:t>Presented by: 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sz="3200" b="1" dirty="0" smtClean="0">
                <a:latin typeface="Arial"/>
                <a:cs typeface="Arial"/>
              </a:rPr>
              <a:t>Oscar Padilla</a:t>
            </a:r>
            <a:r>
              <a:rPr lang="en-US" sz="3200" dirty="0" smtClean="0">
                <a:latin typeface="Arial"/>
                <a:cs typeface="Arial"/>
              </a:rPr>
              <a:t>, Luminar, an </a:t>
            </a:r>
            <a:r>
              <a:rPr lang="en-US" sz="3200" dirty="0" err="1" smtClean="0">
                <a:latin typeface="Arial"/>
                <a:cs typeface="Arial"/>
              </a:rPr>
              <a:t>Entravision</a:t>
            </a:r>
            <a:r>
              <a:rPr lang="en-US" sz="3200" dirty="0" smtClean="0">
                <a:latin typeface="Arial"/>
                <a:cs typeface="Arial"/>
              </a:rPr>
              <a:t> Company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sz="3200" b="1" dirty="0" smtClean="0">
                <a:latin typeface="Arial"/>
                <a:cs typeface="Arial"/>
              </a:rPr>
              <a:t>Franklin Rios</a:t>
            </a:r>
            <a:r>
              <a:rPr lang="en-US" sz="3200" dirty="0" smtClean="0">
                <a:latin typeface="Arial"/>
                <a:cs typeface="Arial"/>
              </a:rPr>
              <a:t>, Luminar, an </a:t>
            </a:r>
            <a:r>
              <a:rPr lang="en-US" sz="3200" dirty="0" err="1" smtClean="0">
                <a:latin typeface="Arial"/>
                <a:cs typeface="Arial"/>
              </a:rPr>
              <a:t>Entravision</a:t>
            </a:r>
            <a:r>
              <a:rPr lang="en-US" sz="3200" dirty="0" smtClean="0">
                <a:latin typeface="Arial"/>
                <a:cs typeface="Arial"/>
              </a:rPr>
              <a:t> Company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sz="3200" b="1" dirty="0" err="1" smtClean="0">
                <a:latin typeface="Arial"/>
                <a:cs typeface="Arial"/>
              </a:rPr>
              <a:t>Vineet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lang="en-US" sz="3200" b="1" dirty="0" err="1" smtClean="0">
                <a:latin typeface="Arial"/>
                <a:cs typeface="Arial"/>
              </a:rPr>
              <a:t>Tyagi</a:t>
            </a:r>
            <a:r>
              <a:rPr lang="en-US" sz="3200" dirty="0" smtClean="0">
                <a:latin typeface="Arial"/>
                <a:cs typeface="Arial"/>
              </a:rPr>
              <a:t>, Impetus Technologies</a:t>
            </a:r>
          </a:p>
          <a:p>
            <a:pPr marL="0" indent="0" eaLnBrk="1" hangingPunct="1">
              <a:defRPr/>
            </a:pPr>
            <a:endParaRPr lang="en-US" dirty="0" smtClean="0"/>
          </a:p>
        </p:txBody>
      </p:sp>
      <p:pic>
        <p:nvPicPr>
          <p:cNvPr id="6147" name="Picture 1" descr="Luminar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83400" y="11201400"/>
            <a:ext cx="3708400" cy="95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Entravision_EV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050000" y="7162800"/>
            <a:ext cx="4030513" cy="3581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98500" y="482600"/>
            <a:ext cx="20104100" cy="16510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dirty="0" smtClean="0"/>
              <a:t>Big Data Brings to Entravision High-Value Offering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0100" y="2971800"/>
            <a:ext cx="21374100" cy="90678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Ability to more precisely support customers across the entire marketing value chain:</a:t>
            </a:r>
            <a:endParaRPr lang="en-US" sz="4400" dirty="0"/>
          </a:p>
          <a:p>
            <a:pPr lvl="1">
              <a:defRPr/>
            </a:pPr>
            <a:r>
              <a:rPr lang="en-US" sz="4400" dirty="0" smtClean="0"/>
              <a:t>Move </a:t>
            </a:r>
            <a:r>
              <a:rPr lang="en-US" sz="4400" dirty="0"/>
              <a:t>from a media </a:t>
            </a:r>
            <a:r>
              <a:rPr lang="en-US" sz="4400" dirty="0" smtClean="0"/>
              <a:t>&amp; communications </a:t>
            </a:r>
            <a:r>
              <a:rPr lang="en-US" sz="4400" dirty="0"/>
              <a:t>discussion to a business </a:t>
            </a:r>
            <a:r>
              <a:rPr lang="en-US" sz="4400" dirty="0" smtClean="0"/>
              <a:t>challenge discussion</a:t>
            </a:r>
          </a:p>
          <a:p>
            <a:pPr lvl="1">
              <a:defRPr/>
            </a:pPr>
            <a:r>
              <a:rPr lang="en-US" sz="4400" dirty="0" smtClean="0"/>
              <a:t>Help identify growth opportunity within the Hispanic market</a:t>
            </a:r>
          </a:p>
          <a:p>
            <a:pPr lvl="1">
              <a:defRPr/>
            </a:pPr>
            <a:r>
              <a:rPr lang="en-US" sz="4400" dirty="0" smtClean="0"/>
              <a:t>Improve measurement of Hispanic market investments</a:t>
            </a:r>
          </a:p>
          <a:p>
            <a:pPr lvl="1">
              <a:defRPr/>
            </a:pPr>
            <a:r>
              <a:rPr lang="en-US" sz="4400" dirty="0" smtClean="0"/>
              <a:t>Demonstrate ROI</a:t>
            </a:r>
          </a:p>
          <a:p>
            <a:pPr lvl="1">
              <a:defRPr/>
            </a:pPr>
            <a:r>
              <a:rPr lang="en-US" sz="4400" dirty="0" smtClean="0"/>
              <a:t>Help accelerate growth through empirical data insights</a:t>
            </a:r>
          </a:p>
          <a:p>
            <a:pPr>
              <a:defRPr/>
            </a:pPr>
            <a:r>
              <a:rPr lang="en-US" sz="4400" dirty="0" smtClean="0"/>
              <a:t>Transformative in the way we approached business and marketing needs</a:t>
            </a:r>
          </a:p>
          <a:p>
            <a:pPr>
              <a:defRPr/>
            </a:pPr>
            <a:r>
              <a:rPr lang="en-US" sz="4400" dirty="0" smtClean="0"/>
              <a:t>Leverage big data environment and 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 party data sources across business units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0650200" y="228600"/>
            <a:ext cx="35052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4" descr="Entravision_EV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64600" y="228600"/>
            <a:ext cx="2486912" cy="2209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Winning Executive Buy-in </a:t>
            </a:r>
            <a:r>
              <a:rPr lang="en-US" sz="7500" dirty="0" smtClean="0"/>
              <a:t>Was Critical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It’s was a significant investment and commitment that required CEO vision and support</a:t>
            </a:r>
          </a:p>
          <a:p>
            <a:pPr>
              <a:defRPr/>
            </a:pPr>
            <a:r>
              <a:rPr lang="en-US" sz="4400" dirty="0" smtClean="0"/>
              <a:t>Developed detailed roadmap for success:</a:t>
            </a:r>
          </a:p>
          <a:p>
            <a:pPr lvl="1">
              <a:defRPr/>
            </a:pPr>
            <a:r>
              <a:rPr lang="en-US" sz="4400" dirty="0" smtClean="0"/>
              <a:t>Prepared comprehensive plan detailing operations, resources, level of investment and implementation path</a:t>
            </a:r>
          </a:p>
          <a:p>
            <a:pPr lvl="1">
              <a:defRPr/>
            </a:pPr>
            <a:r>
              <a:rPr lang="en-US" sz="4400" dirty="0" smtClean="0"/>
              <a:t>We weighted the need for big data as new revenue source for EVC</a:t>
            </a:r>
          </a:p>
          <a:p>
            <a:pPr lvl="1">
              <a:defRPr/>
            </a:pPr>
            <a:r>
              <a:rPr lang="en-US" sz="4400" dirty="0" smtClean="0"/>
              <a:t>We identified “packaged solutions” for a big data offering</a:t>
            </a:r>
          </a:p>
          <a:p>
            <a:pPr lvl="1">
              <a:defRPr/>
            </a:pPr>
            <a:r>
              <a:rPr lang="en-US" sz="4400" dirty="0" smtClean="0"/>
              <a:t>And, we clearly defined how big data fulfilled an underserved market and provided a </a:t>
            </a:r>
            <a:r>
              <a:rPr lang="en-US" sz="4400" b="1" dirty="0"/>
              <a:t>shift from sample-based research to empirical analytics</a:t>
            </a:r>
          </a:p>
          <a:p>
            <a:pPr lvl="1">
              <a:defRPr/>
            </a:pPr>
            <a:endParaRPr lang="en-US" sz="4400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257800" y="9677400"/>
            <a:ext cx="14782800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20650200" y="228600"/>
            <a:ext cx="35052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7" name="Picture 6" descr="Entravision_EV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64600" y="228600"/>
            <a:ext cx="2486912" cy="220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82600"/>
            <a:ext cx="19113500" cy="1651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Result – Luminar Was Created as a New Entravision Business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3124200"/>
            <a:ext cx="20078700" cy="8915400"/>
          </a:xfrm>
        </p:spPr>
        <p:txBody>
          <a:bodyPr/>
          <a:lstStyle/>
          <a:p>
            <a:pPr marL="317500" indent="0">
              <a:buFont typeface="Lucida Grande"/>
              <a:buNone/>
              <a:defRPr/>
            </a:pPr>
            <a:r>
              <a:rPr lang="en-US" dirty="0" smtClean="0"/>
              <a:t>New business unit was created dedicated to serving Hispanic-focused analytics and insights  </a:t>
            </a:r>
            <a:endParaRPr lang="en-US" dirty="0"/>
          </a:p>
        </p:txBody>
      </p:sp>
      <p:pic>
        <p:nvPicPr>
          <p:cNvPr id="19459" name="Picture 1" descr="luminar-logo-withta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172200"/>
            <a:ext cx="215344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0650200" y="228600"/>
            <a:ext cx="35052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20104100" cy="1651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TECHNICAL APPROACH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20104100" cy="165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Luminar Big Data Would Need to Support these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20078700" cy="9448800"/>
          </a:xfrm>
        </p:spPr>
        <p:txBody>
          <a:bodyPr/>
          <a:lstStyle/>
          <a:p>
            <a:pPr>
              <a:spcBef>
                <a:spcPts val="1400"/>
              </a:spcBef>
              <a:defRPr/>
            </a:pPr>
            <a:r>
              <a:rPr lang="en-US" sz="4000" dirty="0" smtClean="0"/>
              <a:t>Analytics-as-a-Service platform</a:t>
            </a:r>
          </a:p>
          <a:p>
            <a:pPr>
              <a:spcBef>
                <a:spcPts val="1400"/>
              </a:spcBef>
              <a:defRPr/>
            </a:pPr>
            <a:r>
              <a:rPr lang="en-US" sz="4000" dirty="0" smtClean="0"/>
              <a:t>Aggregate </a:t>
            </a:r>
            <a:r>
              <a:rPr lang="en-US" sz="4000" dirty="0"/>
              <a:t>multiple </a:t>
            </a:r>
            <a:r>
              <a:rPr lang="en-US" sz="4000" dirty="0" smtClean="0"/>
              <a:t>sources of data from diverse sources</a:t>
            </a:r>
          </a:p>
          <a:p>
            <a:pPr lvl="1">
              <a:spcBef>
                <a:spcPts val="1400"/>
              </a:spcBef>
              <a:defRPr/>
            </a:pPr>
            <a:r>
              <a:rPr lang="en-US" sz="4000" dirty="0" smtClean="0"/>
              <a:t>Licensed data</a:t>
            </a:r>
          </a:p>
          <a:p>
            <a:pPr lvl="1">
              <a:spcBef>
                <a:spcPts val="1400"/>
              </a:spcBef>
              <a:defRPr/>
            </a:pPr>
            <a:r>
              <a:rPr lang="en-US" sz="4000" dirty="0" smtClean="0"/>
              <a:t>EVC data </a:t>
            </a:r>
          </a:p>
          <a:p>
            <a:pPr lvl="1">
              <a:spcBef>
                <a:spcPts val="1400"/>
              </a:spcBef>
              <a:defRPr/>
            </a:pPr>
            <a:r>
              <a:rPr lang="en-US" sz="4000" dirty="0" smtClean="0"/>
              <a:t>Unstructured social data</a:t>
            </a:r>
          </a:p>
          <a:p>
            <a:pPr lvl="1">
              <a:spcBef>
                <a:spcPts val="1400"/>
              </a:spcBef>
              <a:defRPr/>
            </a:pPr>
            <a:r>
              <a:rPr lang="en-US" sz="4000" dirty="0" smtClean="0"/>
              <a:t>Client data</a:t>
            </a:r>
            <a:endParaRPr lang="en-US" sz="4000" dirty="0"/>
          </a:p>
          <a:p>
            <a:pPr>
              <a:spcBef>
                <a:spcPts val="1400"/>
              </a:spcBef>
              <a:defRPr/>
            </a:pPr>
            <a:r>
              <a:rPr lang="en-US" sz="4000" dirty="0" smtClean="0"/>
              <a:t>Offer </a:t>
            </a:r>
            <a:r>
              <a:rPr lang="en-US" sz="4000" dirty="0"/>
              <a:t>an advanced and unique focused </a:t>
            </a:r>
            <a:r>
              <a:rPr lang="en-US" sz="4000" dirty="0" smtClean="0"/>
              <a:t>analytics </a:t>
            </a:r>
            <a:r>
              <a:rPr lang="en-US" sz="4000" dirty="0"/>
              <a:t>service</a:t>
            </a:r>
          </a:p>
          <a:p>
            <a:pPr lvl="1">
              <a:spcBef>
                <a:spcPts val="1400"/>
              </a:spcBef>
              <a:defRPr/>
            </a:pPr>
            <a:r>
              <a:rPr lang="en-US" sz="4000" dirty="0"/>
              <a:t>Provide insights into Hispanic consumer behavior</a:t>
            </a:r>
          </a:p>
          <a:p>
            <a:pPr lvl="1">
              <a:spcBef>
                <a:spcPts val="1400"/>
              </a:spcBef>
              <a:defRPr/>
            </a:pPr>
            <a:r>
              <a:rPr lang="en-US" sz="4000" dirty="0"/>
              <a:t>Targeting customers in retail, financial services, insurance and auto segments</a:t>
            </a:r>
          </a:p>
          <a:p>
            <a:pPr>
              <a:spcBef>
                <a:spcPts val="1400"/>
              </a:spcBef>
              <a:defRPr/>
            </a:pPr>
            <a:r>
              <a:rPr lang="en-US" sz="4000" dirty="0" smtClean="0"/>
              <a:t>Future </a:t>
            </a:r>
            <a:r>
              <a:rPr lang="en-US" sz="4000" dirty="0"/>
              <a:t>offerings</a:t>
            </a:r>
          </a:p>
          <a:p>
            <a:pPr lvl="1">
              <a:spcBef>
                <a:spcPts val="1400"/>
              </a:spcBef>
              <a:defRPr/>
            </a:pPr>
            <a:r>
              <a:rPr lang="en-US" sz="4000" dirty="0"/>
              <a:t>Platform as a Service</a:t>
            </a:r>
          </a:p>
          <a:p>
            <a:pPr lvl="1">
              <a:spcBef>
                <a:spcPts val="1400"/>
              </a:spcBef>
              <a:defRPr/>
            </a:pPr>
            <a:r>
              <a:rPr lang="en-US" sz="4000" dirty="0"/>
              <a:t>White Label Services</a:t>
            </a:r>
          </a:p>
          <a:p>
            <a:pPr>
              <a:defRPr/>
            </a:pP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Importance of Aligning our Vision with the Right Technology Partner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971800"/>
            <a:ext cx="20078700" cy="90678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Proven track record </a:t>
            </a:r>
            <a:r>
              <a:rPr lang="en-US" dirty="0" smtClean="0"/>
              <a:t>– vendor had to have a demonstrable experience in the implementation of big data solutions</a:t>
            </a:r>
            <a:endParaRPr lang="en-US" dirty="0"/>
          </a:p>
          <a:p>
            <a:pPr>
              <a:defRPr/>
            </a:pPr>
            <a:r>
              <a:rPr lang="en-US" b="1" dirty="0"/>
              <a:t>Technology agnostic </a:t>
            </a:r>
            <a:r>
              <a:rPr lang="en-US" dirty="0" smtClean="0"/>
              <a:t>– We needed a technology partner that could help plan and deploy a solution architecture that was not married to any one vendor</a:t>
            </a:r>
          </a:p>
          <a:p>
            <a:pPr>
              <a:defRPr/>
            </a:pPr>
            <a:r>
              <a:rPr lang="en-US" b="1" dirty="0" smtClean="0"/>
              <a:t>Experience </a:t>
            </a:r>
            <a:r>
              <a:rPr lang="en-US" b="1" dirty="0"/>
              <a:t>with multiple technology providers/</a:t>
            </a:r>
            <a:r>
              <a:rPr lang="en-US" b="1" dirty="0" smtClean="0"/>
              <a:t>suppliers </a:t>
            </a:r>
            <a:r>
              <a:rPr lang="en-US" dirty="0" smtClean="0"/>
              <a:t>– We needed a partner that could understand the big data landscape now, in 6 moths and 18 months from today</a:t>
            </a:r>
          </a:p>
          <a:p>
            <a:pPr>
              <a:defRPr/>
            </a:pPr>
            <a:r>
              <a:rPr lang="en-US" b="1" dirty="0" smtClean="0"/>
              <a:t>Blended team approach </a:t>
            </a:r>
            <a:r>
              <a:rPr lang="en-US" dirty="0" smtClean="0"/>
              <a:t>– Our ideal partner had to clearly understand that they would be operating in a blended client/vendor team environment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Deployment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438400"/>
            <a:ext cx="21145500" cy="9601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Build a </a:t>
            </a:r>
            <a:r>
              <a:rPr lang="en-US" sz="4400" dirty="0" smtClean="0"/>
              <a:t>best-of-breed </a:t>
            </a:r>
            <a:r>
              <a:rPr lang="en-US" sz="4400" dirty="0"/>
              <a:t>model based on </a:t>
            </a:r>
            <a:r>
              <a:rPr lang="en-US" sz="4400" dirty="0" smtClean="0"/>
              <a:t>Luminar requirements</a:t>
            </a:r>
            <a:endParaRPr lang="en-US" sz="4400" dirty="0"/>
          </a:p>
          <a:p>
            <a:pPr lvl="1">
              <a:defRPr/>
            </a:pPr>
            <a:r>
              <a:rPr lang="en-US" sz="4400" dirty="0"/>
              <a:t>Take a vendor neutral approach</a:t>
            </a:r>
          </a:p>
          <a:p>
            <a:pPr lvl="1">
              <a:defRPr/>
            </a:pPr>
            <a:r>
              <a:rPr lang="en-US" sz="4400" dirty="0"/>
              <a:t>Lowest Total Cost of Ownership</a:t>
            </a:r>
          </a:p>
          <a:p>
            <a:pPr lvl="1">
              <a:defRPr/>
            </a:pPr>
            <a:r>
              <a:rPr lang="en-US" sz="4400" dirty="0"/>
              <a:t>No requirement to integrate with any legacy </a:t>
            </a:r>
            <a:r>
              <a:rPr lang="en-US" sz="4400" dirty="0" smtClean="0"/>
              <a:t>systems but SQL data migration</a:t>
            </a:r>
            <a:endParaRPr lang="en-US" sz="4400" dirty="0"/>
          </a:p>
          <a:p>
            <a:pPr>
              <a:defRPr/>
            </a:pPr>
            <a:r>
              <a:rPr lang="en-US" sz="4400" dirty="0"/>
              <a:t>Cloud based architecture </a:t>
            </a: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Maximize “re</a:t>
            </a:r>
            <a:r>
              <a:rPr lang="en-US" sz="4400" dirty="0"/>
              <a:t>-</a:t>
            </a:r>
            <a:r>
              <a:rPr lang="en-US" sz="4400" dirty="0" smtClean="0"/>
              <a:t>use” </a:t>
            </a:r>
            <a:r>
              <a:rPr lang="en-US" sz="4400" dirty="0"/>
              <a:t>of </a:t>
            </a:r>
            <a:r>
              <a:rPr lang="en-US" sz="4400" dirty="0" smtClean="0"/>
              <a:t>vendor experience </a:t>
            </a:r>
            <a:r>
              <a:rPr lang="en-US" sz="4400" dirty="0"/>
              <a:t>in Big Data</a:t>
            </a:r>
          </a:p>
          <a:p>
            <a:pPr>
              <a:defRPr/>
            </a:pPr>
            <a:r>
              <a:rPr lang="en-US" sz="4400" dirty="0"/>
              <a:t>Scalability for future data requirements</a:t>
            </a:r>
          </a:p>
          <a:p>
            <a:pPr>
              <a:defRPr/>
            </a:pPr>
            <a:r>
              <a:rPr lang="en-US" sz="4400" dirty="0"/>
              <a:t>Data security requirements</a:t>
            </a:r>
          </a:p>
          <a:p>
            <a:pPr>
              <a:defRPr/>
            </a:pPr>
            <a:r>
              <a:rPr lang="en-US" sz="4400" dirty="0"/>
              <a:t>Visualization </a:t>
            </a:r>
          </a:p>
          <a:p>
            <a:pPr>
              <a:defRPr/>
            </a:pPr>
            <a:r>
              <a:rPr lang="en-US" sz="4400" dirty="0" smtClean="0"/>
              <a:t>Start </a:t>
            </a:r>
            <a:r>
              <a:rPr lang="en-US" sz="4400" dirty="0"/>
              <a:t>with a </a:t>
            </a:r>
            <a:r>
              <a:rPr lang="en-US" sz="4400" dirty="0" smtClean="0"/>
              <a:t>“shoestring</a:t>
            </a:r>
            <a:r>
              <a:rPr lang="en-US" sz="4400" dirty="0"/>
              <a:t>” approach</a:t>
            </a:r>
          </a:p>
          <a:p>
            <a:pPr>
              <a:defRPr/>
            </a:pP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58800"/>
            <a:ext cx="20104100" cy="1651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Build the Right Foundation for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438400"/>
            <a:ext cx="18554700" cy="96012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latin typeface="Arial" charset="0"/>
                <a:ea typeface="ＭＳ Ｐゴシック" charset="0"/>
              </a:rPr>
              <a:t>Impetus lead solution architecture and vendor selection </a:t>
            </a:r>
            <a:r>
              <a:rPr lang="en-US" sz="4400" dirty="0" smtClean="0">
                <a:latin typeface="Arial" charset="0"/>
                <a:ea typeface="ＭＳ Ｐゴシック" charset="0"/>
              </a:rPr>
              <a:t>process</a:t>
            </a:r>
          </a:p>
          <a:p>
            <a:pPr>
              <a:defRPr/>
            </a:pPr>
            <a:r>
              <a:rPr lang="en-US" sz="4400" dirty="0" smtClean="0">
                <a:latin typeface="Arial" charset="0"/>
                <a:ea typeface="ＭＳ Ｐゴシック" charset="0"/>
              </a:rPr>
              <a:t>We </a:t>
            </a:r>
            <a:r>
              <a:rPr lang="en-US" sz="4400" dirty="0">
                <a:latin typeface="Arial" charset="0"/>
                <a:ea typeface="ＭＳ Ｐゴシック" charset="0"/>
              </a:rPr>
              <a:t>established a solution framework that delivers four </a:t>
            </a:r>
            <a:r>
              <a:rPr lang="en-US" sz="4400" dirty="0" smtClean="0">
                <a:latin typeface="Arial" charset="0"/>
                <a:ea typeface="ＭＳ Ｐゴシック" charset="0"/>
              </a:rPr>
              <a:t>client </a:t>
            </a:r>
            <a:r>
              <a:rPr lang="en-US" sz="4400" dirty="0">
                <a:latin typeface="Arial" charset="0"/>
                <a:ea typeface="ＭＳ Ｐゴシック" charset="0"/>
              </a:rPr>
              <a:t>offerings</a:t>
            </a:r>
          </a:p>
          <a:p>
            <a:pPr>
              <a:defRPr/>
            </a:pPr>
            <a:r>
              <a:rPr lang="en-US" sz="4400" dirty="0">
                <a:latin typeface="Arial" charset="0"/>
                <a:ea typeface="ＭＳ Ｐゴシック" charset="0"/>
              </a:rPr>
              <a:t>We architected a solution that defined all major technology </a:t>
            </a:r>
            <a:r>
              <a:rPr lang="en-US" sz="4400" dirty="0" smtClean="0">
                <a:latin typeface="Arial" charset="0"/>
                <a:ea typeface="ＭＳ Ｐゴシック" charset="0"/>
              </a:rPr>
              <a:t>Key Performance Indicators (KPIs) and SPOF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4580" name="Picture 1" descr="luminar-logo-withta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3056" b="24690"/>
          <a:stretch>
            <a:fillRect/>
          </a:stretch>
        </p:blipFill>
        <p:spPr bwMode="auto">
          <a:xfrm>
            <a:off x="11658600" y="7162800"/>
            <a:ext cx="7458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10439400" y="7010400"/>
            <a:ext cx="0" cy="259080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" name="Picture 3" descr="impetu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74728"/>
          <a:stretch/>
        </p:blipFill>
        <p:spPr>
          <a:xfrm>
            <a:off x="1219199" y="7620000"/>
            <a:ext cx="8844455" cy="167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Solution Architecture Phased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00" indent="0">
              <a:buFont typeface="Lucida Grande"/>
              <a:buNone/>
              <a:defRPr/>
            </a:pPr>
            <a:r>
              <a:rPr lang="en-US" sz="3800" b="1" dirty="0"/>
              <a:t>Phase 1: Architecture and design consulting</a:t>
            </a:r>
          </a:p>
          <a:p>
            <a:pPr>
              <a:defRPr/>
            </a:pPr>
            <a:r>
              <a:rPr lang="en-US" sz="3800" dirty="0"/>
              <a:t>Blueprint architecture for a big data analytics solution covering the roadmap for 12 months and 24 months.</a:t>
            </a:r>
          </a:p>
          <a:p>
            <a:pPr lvl="1">
              <a:defRPr/>
            </a:pPr>
            <a:r>
              <a:rPr lang="en-US" sz="3800" dirty="0"/>
              <a:t>Provide list of candidate solutions and vendors</a:t>
            </a:r>
          </a:p>
          <a:p>
            <a:pPr lvl="1">
              <a:defRPr/>
            </a:pPr>
            <a:r>
              <a:rPr lang="en-US" sz="3800" dirty="0"/>
              <a:t>Re-use Impetus experience in Big Data such as </a:t>
            </a:r>
            <a:r>
              <a:rPr lang="en-US" sz="3800" dirty="0" err="1"/>
              <a:t>iLaDaP</a:t>
            </a:r>
            <a:r>
              <a:rPr lang="en-US" sz="3800" dirty="0"/>
              <a:t> framework</a:t>
            </a:r>
          </a:p>
          <a:p>
            <a:pPr lvl="1">
              <a:defRPr/>
            </a:pPr>
            <a:r>
              <a:rPr lang="en-US" sz="3800" dirty="0"/>
              <a:t>Assess building new solution if necessary</a:t>
            </a:r>
          </a:p>
          <a:p>
            <a:pPr>
              <a:defRPr/>
            </a:pPr>
            <a:r>
              <a:rPr lang="en-US" sz="3800" dirty="0"/>
              <a:t>Provide deployment options – Public </a:t>
            </a:r>
            <a:r>
              <a:rPr lang="en-US" sz="3800" dirty="0" err="1"/>
              <a:t>vs</a:t>
            </a:r>
            <a:r>
              <a:rPr lang="en-US" sz="3800" dirty="0"/>
              <a:t> Private Cloud, Vendors </a:t>
            </a:r>
          </a:p>
          <a:p>
            <a:pPr>
              <a:defRPr/>
            </a:pPr>
            <a:r>
              <a:rPr lang="en-US" sz="3800" dirty="0"/>
              <a:t>Duration: 3-4 weeks</a:t>
            </a:r>
          </a:p>
          <a:p>
            <a:pPr marL="317500" indent="0">
              <a:buFont typeface="Lucida Grande"/>
              <a:buNone/>
              <a:defRPr/>
            </a:pPr>
            <a:r>
              <a:rPr lang="en-US" sz="3800" b="1" dirty="0"/>
              <a:t>Prepare detailed project plan and proposal for implementation</a:t>
            </a:r>
          </a:p>
          <a:p>
            <a:pPr lvl="1">
              <a:defRPr/>
            </a:pPr>
            <a:r>
              <a:rPr lang="en-US" sz="3800" dirty="0"/>
              <a:t>Phase 2 - Detailed POC benchmarking</a:t>
            </a:r>
          </a:p>
          <a:p>
            <a:pPr lvl="1">
              <a:defRPr/>
            </a:pPr>
            <a:r>
              <a:rPr lang="en-US" sz="3800" dirty="0"/>
              <a:t>Phase 3 - Implementation of Big Data Solution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Solution Creation Approach - Steps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09600" y="2286000"/>
          <a:ext cx="21867055" cy="98425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Key Points We Want to Make Today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Big Data requires top-down executive sponsorship</a:t>
            </a:r>
          </a:p>
          <a:p>
            <a:pPr>
              <a:defRPr/>
            </a:pPr>
            <a:r>
              <a:rPr lang="en-US" sz="4400" dirty="0" smtClean="0"/>
              <a:t>There has to be a synergistic need to your business to successfully implement a big data solution</a:t>
            </a:r>
          </a:p>
          <a:p>
            <a:pPr>
              <a:defRPr/>
            </a:pPr>
            <a:r>
              <a:rPr lang="en-US" sz="4400" dirty="0" smtClean="0"/>
              <a:t>Keep a flexible and open approach</a:t>
            </a:r>
          </a:p>
          <a:p>
            <a:pPr>
              <a:defRPr/>
            </a:pPr>
            <a:r>
              <a:rPr lang="en-US" sz="4400" dirty="0" smtClean="0"/>
              <a:t>Retain the best and brightest talent; both, in-house and through your partners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650200" y="304800"/>
            <a:ext cx="35052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4" descr="Entravision_EV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64600" y="228600"/>
            <a:ext cx="2486912" cy="2209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Short-list Creation Process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Input to process – Long list of options</a:t>
            </a:r>
          </a:p>
          <a:p>
            <a:pPr lvl="1">
              <a:defRPr/>
            </a:pPr>
            <a:r>
              <a:rPr lang="en-US" dirty="0"/>
              <a:t>Comprehensive high level evaluation criteria established</a:t>
            </a:r>
          </a:p>
          <a:p>
            <a:pPr>
              <a:defRPr/>
            </a:pPr>
            <a:r>
              <a:rPr lang="en-US" dirty="0"/>
              <a:t>Drill down high-level criteria into sub-factors, and assign scores</a:t>
            </a:r>
          </a:p>
          <a:p>
            <a:pPr lvl="1">
              <a:defRPr/>
            </a:pPr>
            <a:r>
              <a:rPr lang="en-US" dirty="0"/>
              <a:t>Interview vendors on specific capabilities as needed</a:t>
            </a:r>
          </a:p>
          <a:p>
            <a:pPr lvl="1">
              <a:defRPr/>
            </a:pPr>
            <a:r>
              <a:rPr lang="en-US" dirty="0"/>
              <a:t>At this level scores are not weighted </a:t>
            </a:r>
          </a:p>
          <a:p>
            <a:pPr>
              <a:defRPr/>
            </a:pPr>
            <a:r>
              <a:rPr lang="en-US" dirty="0"/>
              <a:t>Create final weighted cumulative score for each option</a:t>
            </a:r>
          </a:p>
          <a:p>
            <a:pPr lvl="1">
              <a:defRPr/>
            </a:pPr>
            <a:r>
              <a:rPr lang="en-US" dirty="0"/>
              <a:t>Multiply weights and scores against each detailed criteria and add-up</a:t>
            </a:r>
          </a:p>
          <a:p>
            <a:pPr>
              <a:defRPr/>
            </a:pPr>
            <a:r>
              <a:rPr lang="en-US" dirty="0"/>
              <a:t>Recommendation of final short-list to proceed with POC</a:t>
            </a:r>
          </a:p>
          <a:p>
            <a:pPr lvl="1">
              <a:defRPr/>
            </a:pPr>
            <a:r>
              <a:rPr lang="en-US" dirty="0"/>
              <a:t>Add narrative and detailed description of comparison and results</a:t>
            </a:r>
          </a:p>
          <a:p>
            <a:pPr lvl="1">
              <a:defRPr/>
            </a:pPr>
            <a:r>
              <a:rPr lang="en-US" dirty="0"/>
              <a:t>Provide Pros and Cons of each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82600"/>
            <a:ext cx="18656300" cy="165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Internal Weighted Evaluation Helped with Vendor Selection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657600"/>
            <a:ext cx="9107879" cy="571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810000"/>
            <a:ext cx="8343900" cy="574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10287000"/>
            <a:ext cx="5105400" cy="711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10287000"/>
            <a:ext cx="5105400" cy="711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11000" y="10287000"/>
            <a:ext cx="5105400" cy="711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5200" y="4038600"/>
            <a:ext cx="7962900" cy="5600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ounded Rectangle 2"/>
          <p:cNvSpPr/>
          <p:nvPr/>
        </p:nvSpPr>
        <p:spPr bwMode="auto">
          <a:xfrm>
            <a:off x="990600" y="5105400"/>
            <a:ext cx="21564600" cy="3886200"/>
          </a:xfrm>
          <a:prstGeom prst="roundRect">
            <a:avLst/>
          </a:prstGeom>
          <a:solidFill>
            <a:srgbClr val="3366FF">
              <a:alpha val="8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500" dirty="0" smtClean="0">
                <a:solidFill>
                  <a:schemeClr val="bg1"/>
                </a:solidFill>
              </a:rPr>
              <a:t>We created a custom-scoring matrix used for evaluating vendors pros and cons, defining requirements, and weighting against Luminar’s objectives</a:t>
            </a:r>
            <a:endParaRPr kumimoji="0" lang="en-US" sz="6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Final Result Creation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Input to process </a:t>
            </a:r>
          </a:p>
          <a:p>
            <a:pPr lvl="1">
              <a:defRPr/>
            </a:pPr>
            <a:r>
              <a:rPr lang="en-US" sz="4400" dirty="0"/>
              <a:t>Bake-off results </a:t>
            </a:r>
          </a:p>
          <a:p>
            <a:pPr>
              <a:defRPr/>
            </a:pPr>
            <a:r>
              <a:rPr lang="en-US" sz="4400" dirty="0"/>
              <a:t>Document findings and select winner </a:t>
            </a:r>
          </a:p>
          <a:p>
            <a:pPr>
              <a:defRPr/>
            </a:pPr>
            <a:r>
              <a:rPr lang="en-US" sz="4400" dirty="0"/>
              <a:t>Discuss next steps and additional value-adds</a:t>
            </a:r>
          </a:p>
          <a:p>
            <a:pPr lvl="1">
              <a:defRPr/>
            </a:pPr>
            <a:r>
              <a:rPr lang="en-US" sz="4400" dirty="0"/>
              <a:t>Additional findings discussion</a:t>
            </a:r>
          </a:p>
          <a:p>
            <a:pPr lvl="1">
              <a:defRPr/>
            </a:pPr>
            <a:r>
              <a:rPr lang="en-US" sz="4400" dirty="0"/>
              <a:t>Data model modifications if any required</a:t>
            </a:r>
          </a:p>
          <a:p>
            <a:pPr lvl="1">
              <a:defRPr/>
            </a:pPr>
            <a:r>
              <a:rPr lang="en-US" sz="4400" dirty="0"/>
              <a:t>Preparation for production readiness</a:t>
            </a:r>
          </a:p>
          <a:p>
            <a:pPr lvl="1">
              <a:defRPr/>
            </a:pPr>
            <a:r>
              <a:rPr lang="en-US" sz="4400" dirty="0"/>
              <a:t>Others as discovered during the project execution</a:t>
            </a:r>
          </a:p>
          <a:p>
            <a:pPr>
              <a:defRPr/>
            </a:pPr>
            <a:r>
              <a:rPr lang="en-US" sz="4400" dirty="0"/>
              <a:t>After brief break period – submit final documented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Defined Performance Metrics Across the Entire Technology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438400"/>
            <a:ext cx="10325100" cy="9601200"/>
          </a:xfrm>
        </p:spPr>
        <p:txBody>
          <a:bodyPr/>
          <a:lstStyle/>
          <a:p>
            <a:pPr>
              <a:spcBef>
                <a:spcPts val="800"/>
              </a:spcBef>
              <a:defRPr/>
            </a:pPr>
            <a:r>
              <a:rPr lang="en-US" sz="3500" dirty="0"/>
              <a:t>Database</a:t>
            </a:r>
          </a:p>
          <a:p>
            <a:pPr lvl="1">
              <a:spcBef>
                <a:spcPts val="800"/>
              </a:spcBef>
              <a:defRPr/>
            </a:pPr>
            <a:r>
              <a:rPr lang="en-US" sz="3500" dirty="0"/>
              <a:t>compute (CPU utilization</a:t>
            </a:r>
            <a:r>
              <a:rPr lang="en-US" sz="3500" dirty="0" smtClean="0"/>
              <a:t>) &amp; memory </a:t>
            </a:r>
            <a:r>
              <a:rPr lang="en-US" sz="3500" dirty="0"/>
              <a:t>used</a:t>
            </a:r>
          </a:p>
          <a:p>
            <a:pPr lvl="1">
              <a:spcBef>
                <a:spcPts val="800"/>
              </a:spcBef>
              <a:defRPr/>
            </a:pPr>
            <a:r>
              <a:rPr lang="en-US" sz="3500" dirty="0"/>
              <a:t>storage capacity utilization</a:t>
            </a:r>
          </a:p>
          <a:p>
            <a:pPr lvl="1">
              <a:spcBef>
                <a:spcPts val="600"/>
              </a:spcBef>
              <a:defRPr/>
            </a:pPr>
            <a:r>
              <a:rPr lang="en-US" sz="3500" dirty="0"/>
              <a:t>I/O activity</a:t>
            </a:r>
          </a:p>
          <a:p>
            <a:pPr lvl="1">
              <a:spcBef>
                <a:spcPts val="800"/>
              </a:spcBef>
              <a:defRPr/>
            </a:pPr>
            <a:r>
              <a:rPr lang="en-US" sz="3500" dirty="0"/>
              <a:t>DB Instance connections</a:t>
            </a:r>
          </a:p>
          <a:p>
            <a:pPr>
              <a:spcBef>
                <a:spcPts val="800"/>
              </a:spcBef>
              <a:defRPr/>
            </a:pPr>
            <a:r>
              <a:rPr lang="en-US" sz="3500" dirty="0"/>
              <a:t>Hadoop</a:t>
            </a:r>
          </a:p>
          <a:p>
            <a:pPr lvl="1">
              <a:spcBef>
                <a:spcPts val="800"/>
              </a:spcBef>
              <a:defRPr/>
            </a:pPr>
            <a:r>
              <a:rPr lang="en-US" sz="3500" dirty="0"/>
              <a:t>File system counters</a:t>
            </a:r>
          </a:p>
          <a:p>
            <a:pPr lvl="1">
              <a:spcBef>
                <a:spcPts val="800"/>
              </a:spcBef>
              <a:defRPr/>
            </a:pPr>
            <a:r>
              <a:rPr lang="en-US" sz="3500" dirty="0"/>
              <a:t>Map-reduce framework counters</a:t>
            </a:r>
          </a:p>
          <a:p>
            <a:pPr lvl="1">
              <a:spcBef>
                <a:spcPts val="800"/>
              </a:spcBef>
              <a:defRPr/>
            </a:pPr>
            <a:r>
              <a:rPr lang="en-US" sz="3500" dirty="0"/>
              <a:t>Sort buffer</a:t>
            </a:r>
          </a:p>
          <a:p>
            <a:pPr>
              <a:spcBef>
                <a:spcPts val="800"/>
              </a:spcBef>
              <a:defRPr/>
            </a:pPr>
            <a:r>
              <a:rPr lang="en-US" sz="3500" dirty="0"/>
              <a:t>Various counters</a:t>
            </a:r>
          </a:p>
          <a:p>
            <a:pPr lvl="1">
              <a:spcBef>
                <a:spcPts val="800"/>
              </a:spcBef>
              <a:defRPr/>
            </a:pPr>
            <a:r>
              <a:rPr lang="en-US" sz="3500" dirty="0"/>
              <a:t>Total Memory (RAM) </a:t>
            </a:r>
          </a:p>
          <a:p>
            <a:pPr lvl="1">
              <a:spcBef>
                <a:spcPts val="800"/>
              </a:spcBef>
              <a:defRPr/>
            </a:pPr>
            <a:r>
              <a:rPr lang="en-US" sz="3500" dirty="0"/>
              <a:t>Number of CPU cores</a:t>
            </a:r>
          </a:p>
          <a:p>
            <a:pPr lvl="1">
              <a:spcBef>
                <a:spcPts val="800"/>
              </a:spcBef>
              <a:defRPr/>
            </a:pPr>
            <a:r>
              <a:rPr lang="en-US" sz="3500" dirty="0"/>
              <a:t>CPU Idle Percentage</a:t>
            </a:r>
          </a:p>
          <a:p>
            <a:pPr lvl="1">
              <a:spcBef>
                <a:spcPts val="800"/>
              </a:spcBef>
              <a:defRPr/>
            </a:pPr>
            <a:r>
              <a:rPr lang="en-US" sz="3500" dirty="0"/>
              <a:t>Free Memory, Cache Memory, Swap Memory used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696700" y="2514600"/>
            <a:ext cx="9715500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/>
          <a:lstStyle>
            <a:lvl1pPr marL="1074738" indent="-757238" eaLnBrk="0" hangingPunct="0">
              <a:spcBef>
                <a:spcPts val="800"/>
              </a:spcBef>
              <a:buClr>
                <a:srgbClr val="D11349"/>
              </a:buClr>
              <a:buSzPct val="100000"/>
              <a:buFont typeface="Lucida Grande"/>
              <a:buChar char="●"/>
              <a:defRPr sz="3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763713" lvl="1" indent="-601663" eaLnBrk="0" hangingPunct="0">
              <a:spcBef>
                <a:spcPts val="800"/>
              </a:spcBef>
              <a:buClr>
                <a:srgbClr val="D11349"/>
              </a:buClr>
              <a:buSzPct val="100000"/>
              <a:buFont typeface="Lucida Grande"/>
              <a:buChar char="-"/>
              <a:defRPr sz="3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2627313" indent="-457200" eaLnBrk="0" hangingPunct="0">
              <a:spcBef>
                <a:spcPts val="1800"/>
              </a:spcBef>
              <a:buClr>
                <a:srgbClr val="D11349"/>
              </a:buClr>
              <a:buSzPct val="50000"/>
              <a:buFont typeface="Arial"/>
              <a:buChar char="◆"/>
              <a:defRPr sz="4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eaLnBrk="0" hangingPunct="0">
              <a:spcBef>
                <a:spcPts val="1800"/>
              </a:spcBef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eaLnBrk="0" hangingPunct="0">
              <a:spcBef>
                <a:spcPts val="1800"/>
              </a:spcBef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defRPr/>
            </a:pPr>
            <a:r>
              <a:rPr lang="en-US" sz="3500" dirty="0"/>
              <a:t>BI/Visualization</a:t>
            </a:r>
          </a:p>
          <a:p>
            <a:pPr lvl="1">
              <a:defRPr/>
            </a:pPr>
            <a:r>
              <a:rPr lang="en-US" sz="3500" dirty="0"/>
              <a:t>compute (CPU utilization)</a:t>
            </a:r>
          </a:p>
          <a:p>
            <a:pPr lvl="1">
              <a:defRPr/>
            </a:pPr>
            <a:r>
              <a:rPr lang="en-US" sz="3500" dirty="0"/>
              <a:t>memory used</a:t>
            </a:r>
          </a:p>
          <a:p>
            <a:pPr lvl="1">
              <a:defRPr/>
            </a:pPr>
            <a:r>
              <a:rPr lang="en-US" sz="3500" dirty="0"/>
              <a:t>layout computations</a:t>
            </a:r>
          </a:p>
          <a:p>
            <a:pPr lvl="1">
              <a:defRPr/>
            </a:pPr>
            <a:r>
              <a:rPr lang="en-US" sz="3500" dirty="0"/>
              <a:t>No of reports processed</a:t>
            </a:r>
          </a:p>
          <a:p>
            <a:pPr>
              <a:defRPr/>
            </a:pPr>
            <a:r>
              <a:rPr lang="en-US" sz="3500" dirty="0"/>
              <a:t>ETL/ELT</a:t>
            </a:r>
          </a:p>
          <a:p>
            <a:pPr lvl="1">
              <a:defRPr/>
            </a:pPr>
            <a:r>
              <a:rPr lang="en-US" sz="3500" dirty="0"/>
              <a:t>Completed/queued/failed/running tasks</a:t>
            </a:r>
          </a:p>
          <a:p>
            <a:pPr lvl="1">
              <a:defRPr/>
            </a:pPr>
            <a:r>
              <a:rPr lang="en-US" sz="3500" dirty="0"/>
              <a:t>CPU utilized</a:t>
            </a:r>
          </a:p>
          <a:p>
            <a:pPr lvl="1">
              <a:defRPr/>
            </a:pPr>
            <a:r>
              <a:rPr lang="en-US" sz="3500" dirty="0"/>
              <a:t>Memory used</a:t>
            </a:r>
          </a:p>
          <a:p>
            <a:pPr lvl="1">
              <a:defRPr/>
            </a:pPr>
            <a:r>
              <a:rPr lang="en-US" sz="3500" dirty="0"/>
              <a:t>Job start and end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3" name="Title 1"/>
          <p:cNvSpPr>
            <a:spLocks noGrp="1"/>
          </p:cNvSpPr>
          <p:nvPr>
            <p:ph type="title"/>
          </p:nvPr>
        </p:nvSpPr>
        <p:spPr>
          <a:xfrm>
            <a:off x="698500" y="152400"/>
            <a:ext cx="22987000" cy="1651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Technology – Hybrid Architecture </a:t>
            </a:r>
          </a:p>
        </p:txBody>
      </p:sp>
      <p:pic>
        <p:nvPicPr>
          <p:cNvPr id="348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70088"/>
            <a:ext cx="3962400" cy="931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93888"/>
            <a:ext cx="11222038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2198688"/>
            <a:ext cx="3429000" cy="961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Implemented Solution Overview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23900" y="2438400"/>
            <a:ext cx="11315700" cy="9601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Hortonworks</a:t>
            </a:r>
            <a:r>
              <a:rPr lang="en-US" dirty="0" smtClean="0"/>
              <a:t> as technology integrator</a:t>
            </a:r>
          </a:p>
          <a:p>
            <a:pPr>
              <a:defRPr/>
            </a:pP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/>
              <a:t>Cluster provisioned on Amazon EC2 in under four hours</a:t>
            </a:r>
          </a:p>
          <a:p>
            <a:pPr>
              <a:defRPr/>
            </a:pPr>
            <a:r>
              <a:rPr lang="en-US" dirty="0"/>
              <a:t>Original data sets imported from MySQL to HDFS/Hive using </a:t>
            </a:r>
            <a:r>
              <a:rPr lang="en-US" dirty="0" err="1"/>
              <a:t>Sqoop</a:t>
            </a:r>
            <a:r>
              <a:rPr lang="en-US" dirty="0"/>
              <a:t> and Talend</a:t>
            </a:r>
          </a:p>
          <a:p>
            <a:pPr>
              <a:defRPr/>
            </a:pPr>
            <a:r>
              <a:rPr lang="en-US" dirty="0"/>
              <a:t>Existing R scripts were modified to work with Hive for data analysis. Minimal code modification required</a:t>
            </a:r>
          </a:p>
          <a:p>
            <a:pPr>
              <a:defRPr/>
            </a:pPr>
            <a:r>
              <a:rPr lang="en-US" dirty="0" smtClean="0"/>
              <a:t>Tableau </a:t>
            </a:r>
            <a:r>
              <a:rPr lang="en-US" dirty="0"/>
              <a:t>work books modified to connect to Hive via </a:t>
            </a:r>
            <a:r>
              <a:rPr lang="en-US" dirty="0" err="1"/>
              <a:t>Hortonwork’s</a:t>
            </a:r>
            <a:r>
              <a:rPr lang="en-US" dirty="0"/>
              <a:t> ODBC driver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2286000"/>
            <a:ext cx="9990138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495800"/>
            <a:ext cx="13030200" cy="56953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Luminar Business Insights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050" y="4495800"/>
            <a:ext cx="12174350" cy="58772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4495800"/>
            <a:ext cx="13030200" cy="58574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3907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47" r="10955"/>
          <a:stretch/>
        </p:blipFill>
        <p:spPr>
          <a:xfrm>
            <a:off x="1371600" y="990600"/>
            <a:ext cx="8893175" cy="1021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6" name="Picture 5" descr="luminar-logo-withta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762000"/>
            <a:ext cx="119649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5257800"/>
            <a:ext cx="8856330" cy="5372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1" descr="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81" r="2892" b="2063"/>
          <a:stretch>
            <a:fillRect/>
          </a:stretch>
        </p:blipFill>
        <p:spPr bwMode="auto">
          <a:xfrm>
            <a:off x="533400" y="2438400"/>
            <a:ext cx="21188363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Luminar’s Formula Consists of 3 Core Components</a:t>
            </a:r>
          </a:p>
        </p:txBody>
      </p:sp>
      <p:pic>
        <p:nvPicPr>
          <p:cNvPr id="3789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147669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2400"/>
            <a:ext cx="22987000" cy="1651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Solution Framework Delivers four Client Offerings</a:t>
            </a:r>
          </a:p>
        </p:txBody>
      </p:sp>
      <p:pic>
        <p:nvPicPr>
          <p:cNvPr id="389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19526250" cy="95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Who is Entravision?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We’re a diversified media company targeting US Latinos </a:t>
            </a:r>
          </a:p>
          <a:p>
            <a:pPr>
              <a:defRPr/>
            </a:pPr>
            <a:r>
              <a:rPr lang="en-US" dirty="0" smtClean="0"/>
              <a:t>We have a unique group of media assets including television stations, radio stations and online, mobile and social media platforms</a:t>
            </a:r>
          </a:p>
          <a:p>
            <a:pPr lvl="1">
              <a:defRPr/>
            </a:pPr>
            <a:r>
              <a:rPr lang="en-US" dirty="0" smtClean="0"/>
              <a:t>We own and/or operate 53 television stations</a:t>
            </a:r>
          </a:p>
          <a:p>
            <a:pPr lvl="1">
              <a:defRPr/>
            </a:pPr>
            <a:r>
              <a:rPr lang="en-US" dirty="0"/>
              <a:t>R</a:t>
            </a:r>
            <a:r>
              <a:rPr lang="en-US" dirty="0" smtClean="0"/>
              <a:t>adio group consists of 48 radio stations</a:t>
            </a:r>
          </a:p>
          <a:p>
            <a:pPr lvl="1">
              <a:defRPr/>
            </a:pPr>
            <a:r>
              <a:rPr lang="en-US" dirty="0" smtClean="0"/>
              <a:t>Our television stations are in 19 of the top 50 U.S. Hispanic markets</a:t>
            </a:r>
          </a:p>
          <a:p>
            <a:pPr lvl="1">
              <a:defRPr/>
            </a:pPr>
            <a:r>
              <a:rPr lang="en-US" dirty="0" smtClean="0"/>
              <a:t>109 local web properties with millions of visitors  </a:t>
            </a:r>
          </a:p>
          <a:p>
            <a:pPr>
              <a:defRPr/>
            </a:pPr>
            <a:r>
              <a:rPr lang="en-US" dirty="0" smtClean="0"/>
              <a:t>EVC is strategically located across the U.S. in fast-growing and high-density U.S. Hispanic markets</a:t>
            </a:r>
          </a:p>
          <a:p>
            <a:pPr marL="317500" indent="0">
              <a:buFont typeface="Lucida Grande"/>
              <a:buNone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650200" y="228600"/>
            <a:ext cx="35052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4" descr="Entravision_EV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64600" y="228600"/>
            <a:ext cx="2486912" cy="220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22987000" cy="1651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Luminar</a:t>
            </a:r>
            <a:r>
              <a:rPr lang="en-US" sz="7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Rolled Out Four Key Solution Offerings</a:t>
            </a:r>
          </a:p>
        </p:txBody>
      </p:sp>
      <p:pic>
        <p:nvPicPr>
          <p:cNvPr id="39938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284" t="1255" r="2243" b="21986"/>
          <a:stretch/>
        </p:blipFill>
        <p:spPr bwMode="auto">
          <a:xfrm>
            <a:off x="829432" y="2332432"/>
            <a:ext cx="14515057" cy="7497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30600" y="4800600"/>
            <a:ext cx="7086600" cy="343170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074738" indent="-757238" eaLnBrk="0" hangingPunct="0">
              <a:spcBef>
                <a:spcPts val="1800"/>
              </a:spcBef>
              <a:buClr>
                <a:srgbClr val="D11349"/>
              </a:buClr>
              <a:buSzPct val="100000"/>
              <a:buFont typeface="Lucida Grande"/>
              <a:buChar char="●"/>
              <a:defRPr sz="4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763713" indent="-601663" eaLnBrk="0" hangingPunct="0">
              <a:spcBef>
                <a:spcPts val="1800"/>
              </a:spcBef>
              <a:buClr>
                <a:srgbClr val="D11349"/>
              </a:buClr>
              <a:buSzPct val="100000"/>
              <a:buFont typeface="Lucida Grande"/>
              <a:buChar char="-"/>
              <a:defRPr sz="4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2627313" indent="-457200" eaLnBrk="0" hangingPunct="0">
              <a:spcBef>
                <a:spcPts val="1800"/>
              </a:spcBef>
              <a:buClr>
                <a:srgbClr val="D11349"/>
              </a:buClr>
              <a:buSzPct val="50000"/>
              <a:buFont typeface="Arial"/>
              <a:buChar char="◆"/>
              <a:defRPr sz="4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eaLnBrk="0" hangingPunct="0">
              <a:spcBef>
                <a:spcPts val="1800"/>
              </a:spcBef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eaLnBrk="0" hangingPunct="0">
              <a:spcBef>
                <a:spcPts val="1800"/>
              </a:spcBef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sz="5400" dirty="0"/>
              <a:t>Growth</a:t>
            </a:r>
          </a:p>
          <a:p>
            <a:r>
              <a:rPr lang="en-US" sz="5400" dirty="0"/>
              <a:t>Acquisition</a:t>
            </a:r>
          </a:p>
          <a:p>
            <a:r>
              <a:rPr lang="en-US" sz="5400" dirty="0"/>
              <a:t>Profitability</a:t>
            </a:r>
          </a:p>
          <a:p>
            <a:r>
              <a:rPr lang="en-US" sz="5400" dirty="0"/>
              <a:t>Retention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0" y="1981201"/>
            <a:ext cx="8229600" cy="29718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6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eaLnBrk="0" hangingPunct="0">
              <a:defRPr sz="64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eaLnBrk="0" hangingPunct="0">
              <a:defRPr sz="64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eaLnBrk="0" hangingPunct="0">
              <a:defRPr sz="64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eaLnBrk="0" hangingPunct="0">
              <a:defRPr sz="64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r>
              <a:rPr lang="en-US" sz="5400" dirty="0"/>
              <a:t>Business Data, Modeling, and Analytics solutions for: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7500" dirty="0" smtClean="0"/>
              <a:t>Lessons Learned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5000" smtClean="0"/>
              <a:t>Having </a:t>
            </a:r>
            <a:r>
              <a:rPr lang="en-US" sz="5000" dirty="0"/>
              <a:t>a flexible technology approach helped define the optimum architecture supporting our needs</a:t>
            </a:r>
          </a:p>
          <a:p>
            <a:pPr>
              <a:defRPr/>
            </a:pPr>
            <a:r>
              <a:rPr lang="en-US" sz="5000" dirty="0"/>
              <a:t>You cannot do this alone, it’s too complex. Having the right partner was paramount </a:t>
            </a:r>
          </a:p>
          <a:p>
            <a:pPr>
              <a:defRPr/>
            </a:pPr>
            <a:r>
              <a:rPr lang="en-US" sz="5000" dirty="0"/>
              <a:t>It’s hard to find talent, don’t be geographically limited</a:t>
            </a:r>
          </a:p>
          <a:p>
            <a:pPr>
              <a:defRPr/>
            </a:pPr>
            <a:r>
              <a:rPr lang="en-US" sz="5000" dirty="0"/>
              <a:t>The big data market is still in flux, we opted for best-of</a:t>
            </a:r>
            <a:r>
              <a:rPr lang="en-US" sz="5000" dirty="0" smtClean="0"/>
              <a:t>-breed solution </a:t>
            </a:r>
            <a:r>
              <a:rPr lang="en-US" sz="5000" dirty="0"/>
              <a:t>to support future </a:t>
            </a:r>
            <a:r>
              <a:rPr lang="en-US" sz="5000" dirty="0" smtClean="0"/>
              <a:t>industry shifts that we anticipate in </a:t>
            </a:r>
            <a:r>
              <a:rPr lang="en-US" sz="5000" dirty="0"/>
              <a:t>the next 12-18 </a:t>
            </a:r>
            <a:r>
              <a:rPr lang="en-US" sz="5000" dirty="0" smtClean="0"/>
              <a:t>months</a:t>
            </a:r>
            <a:endParaRPr lang="en-US" sz="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Closing Remarks…Four Key Takeaways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438400"/>
            <a:ext cx="18897600" cy="9601200"/>
          </a:xfrm>
        </p:spPr>
        <p:txBody>
          <a:bodyPr/>
          <a:lstStyle/>
          <a:p>
            <a:pPr marL="317500" indent="0">
              <a:buFont typeface="Lucida Grande"/>
              <a:buNone/>
              <a:defRPr/>
            </a:pPr>
            <a:r>
              <a:rPr lang="en-US" sz="5500" dirty="0" smtClean="0"/>
              <a:t>You need to have executive </a:t>
            </a:r>
            <a:r>
              <a:rPr lang="en-US" sz="5500" dirty="0"/>
              <a:t>believers in the transformative benefits of Big </a:t>
            </a:r>
            <a:r>
              <a:rPr lang="en-US" sz="5500" dirty="0" smtClean="0"/>
              <a:t>Data</a:t>
            </a:r>
            <a:endParaRPr lang="en-US" sz="5500" dirty="0"/>
          </a:p>
          <a:p>
            <a:pPr marL="317500" indent="0">
              <a:buFont typeface="Lucida Grande"/>
              <a:buNone/>
              <a:defRPr/>
            </a:pPr>
            <a:endParaRPr lang="en-US" sz="5500" dirty="0" smtClean="0"/>
          </a:p>
          <a:p>
            <a:pPr marL="317500" indent="0">
              <a:buFont typeface="Lucida Grande"/>
              <a:buNone/>
              <a:defRPr/>
            </a:pPr>
            <a:r>
              <a:rPr lang="en-US" sz="5500" dirty="0" smtClean="0"/>
              <a:t>You must </a:t>
            </a:r>
            <a:r>
              <a:rPr lang="en-US" sz="5500" dirty="0"/>
              <a:t>make a “synergistic” connection </a:t>
            </a:r>
            <a:r>
              <a:rPr lang="en-US" sz="5500" dirty="0" smtClean="0"/>
              <a:t>to your business</a:t>
            </a:r>
            <a:endParaRPr lang="en-US" sz="5500" dirty="0"/>
          </a:p>
          <a:p>
            <a:pPr marL="317500" indent="0">
              <a:buFont typeface="Lucida Grande"/>
              <a:buNone/>
              <a:defRPr/>
            </a:pPr>
            <a:endParaRPr lang="en-US" sz="5500" dirty="0" smtClean="0"/>
          </a:p>
          <a:p>
            <a:pPr marL="317500" indent="0">
              <a:buFont typeface="Lucida Grande"/>
              <a:buNone/>
              <a:defRPr/>
            </a:pPr>
            <a:r>
              <a:rPr lang="en-US" sz="5500" dirty="0" smtClean="0"/>
              <a:t>Big </a:t>
            </a:r>
            <a:r>
              <a:rPr lang="en-US" sz="5500" dirty="0"/>
              <a:t>data can be big </a:t>
            </a:r>
            <a:r>
              <a:rPr lang="en-US" sz="5500" dirty="0" smtClean="0"/>
              <a:t>headaches…don’t </a:t>
            </a:r>
            <a:r>
              <a:rPr lang="en-US" sz="5500" dirty="0"/>
              <a:t>do it </a:t>
            </a:r>
            <a:r>
              <a:rPr lang="en-US" sz="5500" dirty="0" smtClean="0"/>
              <a:t>alone</a:t>
            </a:r>
          </a:p>
          <a:p>
            <a:pPr marL="317500" indent="0">
              <a:buFont typeface="Lucida Grande"/>
              <a:buNone/>
              <a:defRPr/>
            </a:pPr>
            <a:endParaRPr lang="en-US" sz="5500" dirty="0" smtClean="0"/>
          </a:p>
          <a:p>
            <a:pPr marL="317500" indent="0">
              <a:buFont typeface="Lucida Grande"/>
              <a:buNone/>
              <a:defRPr/>
            </a:pPr>
            <a:r>
              <a:rPr lang="en-US" sz="5500" dirty="0" smtClean="0"/>
              <a:t>Have </a:t>
            </a:r>
            <a:r>
              <a:rPr lang="en-US" sz="5500" dirty="0"/>
              <a:t>a flexible approach </a:t>
            </a:r>
            <a:r>
              <a:rPr lang="en-US" sz="5500" dirty="0" smtClean="0"/>
              <a:t>to your roll-out strategy</a:t>
            </a:r>
            <a:endParaRPr lang="en-US" sz="5500" dirty="0"/>
          </a:p>
          <a:p>
            <a:pPr>
              <a:defRPr/>
            </a:pPr>
            <a:endParaRPr lang="en-US" sz="5500" dirty="0"/>
          </a:p>
        </p:txBody>
      </p:sp>
      <p:grpSp>
        <p:nvGrpSpPr>
          <p:cNvPr id="41987" name="Group 16"/>
          <p:cNvGrpSpPr>
            <a:grpSpLocks/>
          </p:cNvGrpSpPr>
          <p:nvPr/>
        </p:nvGrpSpPr>
        <p:grpSpPr bwMode="auto">
          <a:xfrm>
            <a:off x="1352550" y="2590800"/>
            <a:ext cx="877888" cy="877888"/>
            <a:chOff x="1181101" y="2438401"/>
            <a:chExt cx="877823" cy="877823"/>
          </a:xfrm>
          <a:solidFill>
            <a:srgbClr val="FF0000"/>
          </a:solidFill>
        </p:grpSpPr>
        <p:sp>
          <p:nvSpPr>
            <p:cNvPr id="4" name="Oval 3"/>
            <p:cNvSpPr>
              <a:spLocks noChangeAspect="1"/>
            </p:cNvSpPr>
            <p:nvPr/>
          </p:nvSpPr>
          <p:spPr bwMode="auto">
            <a:xfrm>
              <a:off x="1181101" y="2438401"/>
              <a:ext cx="877823" cy="877823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998" name="TextBox 7"/>
            <p:cNvSpPr txBox="1">
              <a:spLocks noChangeArrowheads="1"/>
            </p:cNvSpPr>
            <p:nvPr/>
          </p:nvSpPr>
          <p:spPr bwMode="auto">
            <a:xfrm>
              <a:off x="1400027" y="2503785"/>
              <a:ext cx="401293" cy="646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chemeClr val="bg1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41988" name="Group 17"/>
          <p:cNvGrpSpPr>
            <a:grpSpLocks/>
          </p:cNvGrpSpPr>
          <p:nvPr/>
        </p:nvGrpSpPr>
        <p:grpSpPr bwMode="auto">
          <a:xfrm>
            <a:off x="1352550" y="5410200"/>
            <a:ext cx="877888" cy="877888"/>
            <a:chOff x="1181101" y="2438401"/>
            <a:chExt cx="877823" cy="877823"/>
          </a:xfrm>
          <a:solidFill>
            <a:srgbClr val="FF0000"/>
          </a:solidFill>
        </p:grpSpPr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1181101" y="2438401"/>
              <a:ext cx="877823" cy="877823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996" name="TextBox 19"/>
            <p:cNvSpPr txBox="1">
              <a:spLocks noChangeArrowheads="1"/>
            </p:cNvSpPr>
            <p:nvPr/>
          </p:nvSpPr>
          <p:spPr bwMode="auto">
            <a:xfrm>
              <a:off x="1379963" y="2503785"/>
              <a:ext cx="441422" cy="646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chemeClr val="bg1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41989" name="Group 20"/>
          <p:cNvGrpSpPr>
            <a:grpSpLocks/>
          </p:cNvGrpSpPr>
          <p:nvPr/>
        </p:nvGrpSpPr>
        <p:grpSpPr bwMode="auto">
          <a:xfrm>
            <a:off x="1352550" y="7391400"/>
            <a:ext cx="877888" cy="877888"/>
            <a:chOff x="1181101" y="2438401"/>
            <a:chExt cx="877823" cy="877823"/>
          </a:xfrm>
          <a:solidFill>
            <a:srgbClr val="FF0000"/>
          </a:solidFill>
        </p:grpSpPr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1181101" y="2438401"/>
              <a:ext cx="877823" cy="877823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994" name="TextBox 22"/>
            <p:cNvSpPr txBox="1">
              <a:spLocks noChangeArrowheads="1"/>
            </p:cNvSpPr>
            <p:nvPr/>
          </p:nvSpPr>
          <p:spPr bwMode="auto">
            <a:xfrm>
              <a:off x="1379963" y="2503785"/>
              <a:ext cx="441422" cy="646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41990" name="Group 23"/>
          <p:cNvGrpSpPr>
            <a:grpSpLocks/>
          </p:cNvGrpSpPr>
          <p:nvPr/>
        </p:nvGrpSpPr>
        <p:grpSpPr bwMode="auto">
          <a:xfrm>
            <a:off x="1352550" y="9372600"/>
            <a:ext cx="877888" cy="877888"/>
            <a:chOff x="1181101" y="2438401"/>
            <a:chExt cx="877823" cy="877823"/>
          </a:xfrm>
          <a:solidFill>
            <a:srgbClr val="FF0000"/>
          </a:solidFill>
        </p:grpSpPr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1181101" y="2438401"/>
              <a:ext cx="877823" cy="877823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992" name="TextBox 25"/>
            <p:cNvSpPr txBox="1">
              <a:spLocks noChangeArrowheads="1"/>
            </p:cNvSpPr>
            <p:nvPr/>
          </p:nvSpPr>
          <p:spPr bwMode="auto">
            <a:xfrm>
              <a:off x="1379963" y="2503785"/>
              <a:ext cx="441422" cy="646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chemeClr val="bg1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381000" y="4343400"/>
            <a:ext cx="23393400" cy="4191000"/>
          </a:xfrm>
          <a:prstGeom prst="roundRect">
            <a:avLst>
              <a:gd name="adj" fmla="val 12092"/>
            </a:avLst>
          </a:prstGeom>
          <a:solidFill>
            <a:srgbClr val="3366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dirty="0" smtClean="0">
                <a:solidFill>
                  <a:srgbClr val="FFFFFF"/>
                </a:solidFill>
              </a:rPr>
              <a:t>Strata “Office Hour” </a:t>
            </a:r>
            <a:r>
              <a:rPr lang="en-US" sz="6000" dirty="0">
                <a:solidFill>
                  <a:srgbClr val="FFFFFF"/>
                </a:solidFill>
              </a:rPr>
              <a:t>with Oscar Padilla, Franklin Rios &amp; </a:t>
            </a:r>
            <a:r>
              <a:rPr lang="en-US" sz="6000" dirty="0" err="1">
                <a:solidFill>
                  <a:srgbClr val="FFFFFF"/>
                </a:solidFill>
              </a:rPr>
              <a:t>Vineet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Tyagi</a:t>
            </a:r>
            <a:endParaRPr lang="en-US" sz="6000" dirty="0">
              <a:solidFill>
                <a:srgbClr val="FFFFFF"/>
              </a:solidFill>
            </a:endParaRPr>
          </a:p>
          <a:p>
            <a:pPr algn="ctr"/>
            <a:r>
              <a:rPr lang="fr-FR" sz="6000" dirty="0" smtClean="0">
                <a:solidFill>
                  <a:srgbClr val="FFFFFF"/>
                </a:solidFill>
              </a:rPr>
              <a:t>This Thursday 3</a:t>
            </a:r>
            <a:r>
              <a:rPr lang="fr-FR" sz="6000" dirty="0">
                <a:solidFill>
                  <a:srgbClr val="FFFFFF"/>
                </a:solidFill>
              </a:rPr>
              <a:t>:10pm - 4:10pm EDT </a:t>
            </a:r>
            <a:endParaRPr lang="fr-FR" sz="6000" dirty="0" smtClean="0">
              <a:solidFill>
                <a:srgbClr val="FFFFFF"/>
              </a:solidFill>
            </a:endParaRPr>
          </a:p>
          <a:p>
            <a:pPr algn="ctr"/>
            <a:r>
              <a:rPr lang="fr-FR" sz="6000" dirty="0" smtClean="0">
                <a:solidFill>
                  <a:srgbClr val="FFFFFF"/>
                </a:solidFill>
              </a:rPr>
              <a:t>Room</a:t>
            </a:r>
            <a:r>
              <a:rPr lang="fr-FR" sz="6000" dirty="0">
                <a:solidFill>
                  <a:srgbClr val="FFFFFF"/>
                </a:solidFill>
              </a:rPr>
              <a:t>: Rhinelander </a:t>
            </a:r>
            <a:r>
              <a:rPr lang="fr-FR" sz="6000" dirty="0" err="1">
                <a:solidFill>
                  <a:srgbClr val="FFFFFF"/>
                </a:solidFill>
              </a:rPr>
              <a:t>North</a:t>
            </a:r>
            <a:r>
              <a:rPr lang="fr-FR" sz="6000" dirty="0">
                <a:solidFill>
                  <a:srgbClr val="FFFFFF"/>
                </a:solidFill>
              </a:rPr>
              <a:t> (Table B)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20104100" cy="1651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National Cross-Media Footprint</a:t>
            </a:r>
          </a:p>
        </p:txBody>
      </p:sp>
      <p:pic>
        <p:nvPicPr>
          <p:cNvPr id="10242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17549813" cy="922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85"/>
          <p:cNvSpPr txBox="1">
            <a:spLocks noChangeArrowheads="1"/>
          </p:cNvSpPr>
          <p:nvPr/>
        </p:nvSpPr>
        <p:spPr bwMode="auto">
          <a:xfrm>
            <a:off x="685800" y="1676400"/>
            <a:ext cx="1524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595959"/>
                </a:solidFill>
                <a:cs typeface="Arial" charset="0"/>
              </a:rPr>
              <a:t>Entravision delivers TV, radio, Internet and mobile across the top U.S. 50 Hispanic markets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0650200" y="228600"/>
            <a:ext cx="35052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 descr="Entravision_EV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64600" y="228600"/>
            <a:ext cx="2486912" cy="220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Entravision On-Air, Online, On the Go</a:t>
            </a:r>
          </a:p>
        </p:txBody>
      </p:sp>
      <p:pic>
        <p:nvPicPr>
          <p:cNvPr id="1229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152273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0650200" y="228600"/>
            <a:ext cx="35052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4" descr="Entravision_EV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64600" y="228600"/>
            <a:ext cx="2486912" cy="220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Understanding Why Entravision Decided to </a:t>
            </a:r>
            <a:br>
              <a:rPr lang="en-US" sz="7500" dirty="0"/>
            </a:br>
            <a:r>
              <a:rPr lang="en-US" sz="7500" dirty="0"/>
              <a:t>Make a Big Data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3429000"/>
            <a:ext cx="20078700" cy="8610600"/>
          </a:xfrm>
        </p:spPr>
        <p:txBody>
          <a:bodyPr/>
          <a:lstStyle/>
          <a:p>
            <a:pPr marL="317500" indent="0">
              <a:buFont typeface="Lucida Grande"/>
              <a:buNone/>
              <a:defRPr/>
            </a:pPr>
            <a:r>
              <a:rPr lang="en-US" sz="6000" dirty="0" smtClean="0"/>
              <a:t>Four main factors influenced this decision:</a:t>
            </a:r>
          </a:p>
          <a:p>
            <a:pPr marL="2462213" lvl="1" indent="-1300163">
              <a:buFont typeface="+mj-lt"/>
              <a:buAutoNum type="arabicPeriod"/>
              <a:defRPr/>
            </a:pPr>
            <a:r>
              <a:rPr lang="en-US" sz="6000" dirty="0" smtClean="0"/>
              <a:t>Become a data-driven organization</a:t>
            </a:r>
          </a:p>
          <a:p>
            <a:pPr marL="2462213" lvl="1" indent="-1300163">
              <a:buFont typeface="+mj-lt"/>
              <a:buAutoNum type="arabicPeriod"/>
              <a:defRPr/>
            </a:pPr>
            <a:r>
              <a:rPr lang="en-US" sz="6000" dirty="0" smtClean="0"/>
              <a:t>Hispanic consumers are under represented</a:t>
            </a:r>
          </a:p>
          <a:p>
            <a:pPr marL="2462213" lvl="1" indent="-1300163">
              <a:buFont typeface="+mj-lt"/>
              <a:buAutoNum type="arabicPeriod"/>
              <a:defRPr/>
            </a:pPr>
            <a:r>
              <a:rPr lang="en-US" sz="6000" dirty="0" smtClean="0"/>
              <a:t>Synergistic opportunity</a:t>
            </a:r>
          </a:p>
          <a:p>
            <a:pPr marL="2462213" lvl="1" indent="-1300163">
              <a:buFont typeface="+mj-lt"/>
              <a:buAutoNum type="arabicPeriod"/>
              <a:defRPr/>
            </a:pPr>
            <a:r>
              <a:rPr lang="en-US" sz="6000" dirty="0" smtClean="0"/>
              <a:t>New revenue strea</a:t>
            </a:r>
            <a:r>
              <a:rPr lang="en-US" sz="6000" dirty="0"/>
              <a:t>m</a:t>
            </a:r>
            <a:endParaRPr lang="en-US" sz="6000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650200" y="228600"/>
            <a:ext cx="35052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4" descr="Entravision_EV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64600" y="228600"/>
            <a:ext cx="2486912" cy="220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82600"/>
            <a:ext cx="16979900" cy="1651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Underserved Market –  What We Saw in the Marketplace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819400"/>
            <a:ext cx="16268700" cy="92964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Brands are making marketing investment decisions on limited information</a:t>
            </a:r>
          </a:p>
          <a:p>
            <a:pPr>
              <a:defRPr/>
            </a:pPr>
            <a:r>
              <a:rPr lang="en-US" sz="4400" dirty="0" smtClean="0"/>
              <a:t>No real insights or true performance of program</a:t>
            </a:r>
          </a:p>
          <a:p>
            <a:pPr>
              <a:defRPr/>
            </a:pPr>
            <a:r>
              <a:rPr lang="en-US" sz="4400" dirty="0" smtClean="0"/>
              <a:t>Targeting </a:t>
            </a:r>
            <a:r>
              <a:rPr lang="en-US" sz="4400" dirty="0"/>
              <a:t>assumptions </a:t>
            </a:r>
            <a:r>
              <a:rPr lang="en-US" sz="4400" dirty="0" smtClean="0"/>
              <a:t>based mostly on survey or sample </a:t>
            </a:r>
            <a:r>
              <a:rPr lang="en-US" sz="4400" dirty="0"/>
              <a:t>methods (i.e. “Latinos over-index on mobile usage”)</a:t>
            </a:r>
          </a:p>
          <a:p>
            <a:pPr>
              <a:defRPr/>
            </a:pPr>
            <a:r>
              <a:rPr lang="en-US" sz="4400" dirty="0" smtClean="0"/>
              <a:t>Campaigns mostly based on </a:t>
            </a:r>
            <a:r>
              <a:rPr lang="en-US" sz="4400" dirty="0"/>
              <a:t>just ethnically-coded data</a:t>
            </a:r>
          </a:p>
          <a:p>
            <a:pPr>
              <a:defRPr/>
            </a:pPr>
            <a:r>
              <a:rPr lang="en-US" sz="4400" dirty="0"/>
              <a:t>Stereotype approach; they speak Spanish, consume Spanish media, heavy online users…therefore, good target</a:t>
            </a:r>
          </a:p>
          <a:p>
            <a:pPr>
              <a:defRPr/>
            </a:pPr>
            <a:r>
              <a:rPr lang="en-US" sz="4400" dirty="0"/>
              <a:t>Little or no cultural </a:t>
            </a:r>
            <a:r>
              <a:rPr lang="en-US" sz="4400" dirty="0" smtClean="0"/>
              <a:t>relevancy</a:t>
            </a:r>
            <a:endParaRPr lang="en-US" sz="4400" dirty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business-woman-i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7355"/>
          <a:stretch>
            <a:fillRect/>
          </a:stretch>
        </p:blipFill>
        <p:spPr bwMode="auto">
          <a:xfrm>
            <a:off x="16078200" y="1066800"/>
            <a:ext cx="6781800" cy="1096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0650200" y="228600"/>
            <a:ext cx="35052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 descr="Entravision_EV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64600" y="228600"/>
            <a:ext cx="2486912" cy="220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Actionable Insights is an Evolving Process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13088"/>
            <a:ext cx="4572000" cy="850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113088"/>
            <a:ext cx="4597400" cy="850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9800" y="3113088"/>
            <a:ext cx="4572000" cy="850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4200" y="3124200"/>
            <a:ext cx="4572000" cy="850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6"/>
          <p:cNvSpPr>
            <a:spLocks noChangeArrowheads="1"/>
          </p:cNvSpPr>
          <p:nvPr/>
        </p:nvSpPr>
        <p:spPr bwMode="auto">
          <a:xfrm>
            <a:off x="685800" y="2209800"/>
            <a:ext cx="1546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2461AA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-106" charset="-128"/>
                <a:cs typeface="Arial"/>
              </a:rPr>
              <a:t>Evolution of a Marketer into Hispanic Share of Wallet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0650200" y="228600"/>
            <a:ext cx="35052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Entravision_EV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64600" y="228600"/>
            <a:ext cx="2486912" cy="220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7500" dirty="0"/>
              <a:t>How is Big Data Synergistic to Entravision?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362200"/>
            <a:ext cx="20078700" cy="96774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As a media company with a national presence in major markets, data and analytics is a core component of EVC’s operations</a:t>
            </a:r>
          </a:p>
          <a:p>
            <a:pPr>
              <a:defRPr/>
            </a:pPr>
            <a:r>
              <a:rPr lang="en-US" sz="4400" dirty="0" smtClean="0"/>
              <a:t>EVC uses both quantitative and qualitative data to support internal and client performance analytics needs</a:t>
            </a:r>
          </a:p>
          <a:p>
            <a:pPr lvl="1">
              <a:defRPr/>
            </a:pPr>
            <a:r>
              <a:rPr lang="en-US" sz="4400" dirty="0" smtClean="0"/>
              <a:t>Campaign response analysis</a:t>
            </a:r>
          </a:p>
          <a:p>
            <a:pPr lvl="1">
              <a:defRPr/>
            </a:pPr>
            <a:r>
              <a:rPr lang="en-US" sz="4400" dirty="0" smtClean="0"/>
              <a:t>Segmentation analysis</a:t>
            </a:r>
          </a:p>
          <a:p>
            <a:pPr lvl="1">
              <a:defRPr/>
            </a:pPr>
            <a:r>
              <a:rPr lang="en-US" sz="4400" dirty="0" smtClean="0"/>
              <a:t>Market analysis</a:t>
            </a:r>
          </a:p>
          <a:p>
            <a:pPr lvl="1">
              <a:defRPr/>
            </a:pPr>
            <a:r>
              <a:rPr lang="en-US" sz="4400" dirty="0" smtClean="0"/>
              <a:t>Marketing and editorial tone</a:t>
            </a:r>
          </a:p>
          <a:p>
            <a:pPr lvl="1">
              <a:defRPr/>
            </a:pPr>
            <a:r>
              <a:rPr lang="en-US" sz="4400" dirty="0" smtClean="0"/>
              <a:t>Digital channels measurements; online display, mobile </a:t>
            </a:r>
          </a:p>
          <a:p>
            <a:pPr lvl="1">
              <a:defRPr/>
            </a:pPr>
            <a:endParaRPr lang="en-US" sz="4400" dirty="0" smtClean="0"/>
          </a:p>
          <a:p>
            <a:pPr lvl="1">
              <a:defRPr/>
            </a:pPr>
            <a:endParaRPr lang="en-US" sz="4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0650200" y="228600"/>
            <a:ext cx="35052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4" descr="Entravision_EV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64600" y="228600"/>
            <a:ext cx="2486912" cy="220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 d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dark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light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Pages>0</Pages>
  <Words>1592</Words>
  <Characters>0</Characters>
  <Application>Microsoft Macintosh PowerPoint</Application>
  <PresentationFormat>Custom</PresentationFormat>
  <Lines>0</Lines>
  <Paragraphs>209</Paragraphs>
  <Slides>32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Title &amp; Subtitle dark</vt:lpstr>
      <vt:lpstr>Title &amp; Bullets light</vt:lpstr>
      <vt:lpstr>How a Traditional Media Company Embraced Big Data </vt:lpstr>
      <vt:lpstr>Key Points We Want to Make Today</vt:lpstr>
      <vt:lpstr>Who is Entravision?</vt:lpstr>
      <vt:lpstr>National Cross-Media Footprint</vt:lpstr>
      <vt:lpstr>Entravision On-Air, Online, On the Go</vt:lpstr>
      <vt:lpstr>Understanding Why Entravision Decided to  Make a Big Data Play</vt:lpstr>
      <vt:lpstr>Underserved Market –  What We Saw in the Marketplace</vt:lpstr>
      <vt:lpstr>Actionable Insights is an Evolving Process</vt:lpstr>
      <vt:lpstr>How is Big Data Synergistic to Entravision?</vt:lpstr>
      <vt:lpstr>Big Data Brings to Entravision High-Value Offering</vt:lpstr>
      <vt:lpstr>Winning Executive Buy-in Was Critical</vt:lpstr>
      <vt:lpstr>Result – Luminar Was Created as a New Entravision Business Unit</vt:lpstr>
      <vt:lpstr>TECHNICAL APPROACH</vt:lpstr>
      <vt:lpstr>Luminar Big Data Would Need to Support these Needs</vt:lpstr>
      <vt:lpstr>Importance of Aligning our Vision with the Right Technology Partner</vt:lpstr>
      <vt:lpstr>Deployment Objectives</vt:lpstr>
      <vt:lpstr>Build the Right Foundation for Growth</vt:lpstr>
      <vt:lpstr>Solution Architecture Phased Approach</vt:lpstr>
      <vt:lpstr>Solution Creation Approach - Steps</vt:lpstr>
      <vt:lpstr>Short-list Creation Process</vt:lpstr>
      <vt:lpstr>Internal Weighted Evaluation Helped with Vendor Selection Process</vt:lpstr>
      <vt:lpstr>Final Result Creation</vt:lpstr>
      <vt:lpstr>Defined Performance Metrics Across the Entire Technology Platform</vt:lpstr>
      <vt:lpstr>Technology – Hybrid Architecture </vt:lpstr>
      <vt:lpstr>Implemented Solution Overview</vt:lpstr>
      <vt:lpstr>Luminar Business Insights</vt:lpstr>
      <vt:lpstr>Slide 27</vt:lpstr>
      <vt:lpstr>Luminar’s Formula Consists of 3 Core Components</vt:lpstr>
      <vt:lpstr>Solution Framework Delivers four Client Offerings</vt:lpstr>
      <vt:lpstr>Luminar Rolled Out Four Key Solution Offerings</vt:lpstr>
      <vt:lpstr>Lessons Learned</vt:lpstr>
      <vt:lpstr>Closing Remarks…Four Key Takeaways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Sophia DeMartini</cp:lastModifiedBy>
  <cp:revision>104</cp:revision>
  <dcterms:created xsi:type="dcterms:W3CDTF">2012-10-24T20:37:49Z</dcterms:created>
  <dcterms:modified xsi:type="dcterms:W3CDTF">2012-10-24T20:38:11Z</dcterms:modified>
</cp:coreProperties>
</file>